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67" r:id="rId2"/>
    <p:sldId id="602" r:id="rId3"/>
    <p:sldId id="563" r:id="rId4"/>
    <p:sldId id="608" r:id="rId5"/>
    <p:sldId id="620" r:id="rId6"/>
    <p:sldId id="614" r:id="rId7"/>
    <p:sldId id="621" r:id="rId8"/>
    <p:sldId id="622" r:id="rId9"/>
    <p:sldId id="613" r:id="rId10"/>
    <p:sldId id="605" r:id="rId11"/>
    <p:sldId id="582" r:id="rId12"/>
    <p:sldId id="619" r:id="rId13"/>
    <p:sldId id="616" r:id="rId14"/>
    <p:sldId id="617" r:id="rId15"/>
    <p:sldId id="618" r:id="rId16"/>
    <p:sldId id="548" r:id="rId17"/>
  </p:sldIdLst>
  <p:sldSz cx="9144000" cy="6858000" type="screen4x3"/>
  <p:notesSz cx="6808788" cy="9940925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707"/>
    <a:srgbClr val="C6FED7"/>
    <a:srgbClr val="0528BB"/>
    <a:srgbClr val="FFCCCC"/>
    <a:srgbClr val="FDE5D7"/>
    <a:srgbClr val="CCCCFF"/>
    <a:srgbClr val="8E7AC0"/>
    <a:srgbClr val="30BA68"/>
    <a:srgbClr val="FFFF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Sötét stílus 2 – 3./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éma alapján készült stílus 2 – 5. jelölőszín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2175" autoAdjust="0"/>
  </p:normalViewPr>
  <p:slideViewPr>
    <p:cSldViewPr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627" cy="4976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69" tIns="45784" rIns="91569" bIns="457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572" y="0"/>
            <a:ext cx="2949627" cy="4976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69" tIns="45784" rIns="91569" bIns="457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1733"/>
            <a:ext cx="2949627" cy="49760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69" tIns="45784" rIns="91569" bIns="457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572" y="9441733"/>
            <a:ext cx="2949627" cy="49760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69" tIns="45784" rIns="91569" bIns="457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5AC3A5D6-95EF-44CB-A949-93CFAE18534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9363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217" cy="496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59" tIns="47479" rIns="94959" bIns="47479" numCol="1" anchor="t" anchorCtr="0" compatLnSpc="1">
            <a:prstTxWarp prst="textNoShape">
              <a:avLst/>
            </a:prstTxWarp>
          </a:bodyPr>
          <a:lstStyle>
            <a:lvl1pPr defTabSz="94916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981" y="0"/>
            <a:ext cx="2951217" cy="496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59" tIns="47479" rIns="94959" bIns="47479" numCol="1" anchor="t" anchorCtr="0" compatLnSpc="1">
            <a:prstTxWarp prst="textNoShape">
              <a:avLst/>
            </a:prstTxWarp>
          </a:bodyPr>
          <a:lstStyle>
            <a:lvl1pPr algn="r" defTabSz="94916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662"/>
            <a:ext cx="5447666" cy="44736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59" tIns="47479" rIns="94959" bIns="47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322"/>
            <a:ext cx="2951217" cy="496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59" tIns="47479" rIns="94959" bIns="47479" numCol="1" anchor="b" anchorCtr="0" compatLnSpc="1">
            <a:prstTxWarp prst="textNoShape">
              <a:avLst/>
            </a:prstTxWarp>
          </a:bodyPr>
          <a:lstStyle>
            <a:lvl1pPr defTabSz="94916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981" y="9443322"/>
            <a:ext cx="2951217" cy="496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59" tIns="47479" rIns="94959" bIns="47479" numCol="1" anchor="b" anchorCtr="0" compatLnSpc="1">
            <a:prstTxWarp prst="textNoShape">
              <a:avLst/>
            </a:prstTxWarp>
          </a:bodyPr>
          <a:lstStyle>
            <a:lvl1pPr algn="r" defTabSz="949160" eaLnBrk="1" hangingPunct="1">
              <a:defRPr sz="1200" b="0"/>
            </a:lvl1pPr>
          </a:lstStyle>
          <a:p>
            <a:pPr>
              <a:defRPr/>
            </a:pPr>
            <a:fld id="{1416E44E-DC78-4CE3-8FA0-184586F95ED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19639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8FAC7F-6308-42F0-AE14-7251031E4845}" type="slidenum">
              <a:rPr lang="hu-HU" altLang="hu-HU" b="0" smtClean="0"/>
              <a:pPr/>
              <a:t>1</a:t>
            </a:fld>
            <a:endParaRPr lang="hu-HU" altLang="hu-HU" b="0"/>
          </a:p>
        </p:txBody>
      </p:sp>
    </p:spTree>
    <p:extLst>
      <p:ext uri="{BB962C8B-B14F-4D97-AF65-F5344CB8AC3E}">
        <p14:creationId xmlns:p14="http://schemas.microsoft.com/office/powerpoint/2010/main" val="3943835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2A6E17-8F09-4972-A112-DCA40A933CA0}" type="slidenum">
              <a:rPr lang="hu-HU" altLang="hu-HU" b="0" smtClean="0"/>
              <a:pPr/>
              <a:t>10</a:t>
            </a:fld>
            <a:endParaRPr lang="hu-HU" altLang="hu-HU" b="0"/>
          </a:p>
        </p:txBody>
      </p:sp>
    </p:spTree>
    <p:extLst>
      <p:ext uri="{BB962C8B-B14F-4D97-AF65-F5344CB8AC3E}">
        <p14:creationId xmlns:p14="http://schemas.microsoft.com/office/powerpoint/2010/main" val="2202578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1229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307604-FD8F-4FA6-82A3-8BE2C9FC359D}" type="slidenum">
              <a:rPr lang="hu-HU" altLang="hu-HU" b="0" smtClean="0"/>
              <a:pPr/>
              <a:t>11</a:t>
            </a:fld>
            <a:endParaRPr lang="hu-HU" altLang="hu-HU" b="0"/>
          </a:p>
        </p:txBody>
      </p:sp>
    </p:spTree>
    <p:extLst>
      <p:ext uri="{BB962C8B-B14F-4D97-AF65-F5344CB8AC3E}">
        <p14:creationId xmlns:p14="http://schemas.microsoft.com/office/powerpoint/2010/main" val="3986985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2A6E17-8F09-4972-A112-DCA40A933CA0}" type="slidenum">
              <a:rPr lang="hu-HU" altLang="hu-HU" b="0" smtClean="0"/>
              <a:pPr/>
              <a:t>12</a:t>
            </a:fld>
            <a:endParaRPr lang="hu-HU" altLang="hu-HU" b="0"/>
          </a:p>
        </p:txBody>
      </p:sp>
    </p:spTree>
    <p:extLst>
      <p:ext uri="{BB962C8B-B14F-4D97-AF65-F5344CB8AC3E}">
        <p14:creationId xmlns:p14="http://schemas.microsoft.com/office/powerpoint/2010/main" val="20065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2A6E17-8F09-4972-A112-DCA40A933CA0}" type="slidenum">
              <a:rPr lang="hu-HU" altLang="hu-HU" b="0" smtClean="0"/>
              <a:pPr/>
              <a:t>13</a:t>
            </a:fld>
            <a:endParaRPr lang="hu-HU" altLang="hu-HU" b="0"/>
          </a:p>
        </p:txBody>
      </p:sp>
    </p:spTree>
    <p:extLst>
      <p:ext uri="{BB962C8B-B14F-4D97-AF65-F5344CB8AC3E}">
        <p14:creationId xmlns:p14="http://schemas.microsoft.com/office/powerpoint/2010/main" val="2887522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2A6E17-8F09-4972-A112-DCA40A933CA0}" type="slidenum">
              <a:rPr lang="hu-HU" altLang="hu-HU" b="0" smtClean="0"/>
              <a:pPr/>
              <a:t>14</a:t>
            </a:fld>
            <a:endParaRPr lang="hu-HU" altLang="hu-HU" b="0"/>
          </a:p>
        </p:txBody>
      </p:sp>
    </p:spTree>
    <p:extLst>
      <p:ext uri="{BB962C8B-B14F-4D97-AF65-F5344CB8AC3E}">
        <p14:creationId xmlns:p14="http://schemas.microsoft.com/office/powerpoint/2010/main" val="2843343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2A6E17-8F09-4972-A112-DCA40A933CA0}" type="slidenum">
              <a:rPr lang="hu-HU" altLang="hu-HU" b="0" smtClean="0"/>
              <a:pPr/>
              <a:t>15</a:t>
            </a:fld>
            <a:endParaRPr lang="hu-HU" altLang="hu-HU" b="0"/>
          </a:p>
        </p:txBody>
      </p:sp>
    </p:spTree>
    <p:extLst>
      <p:ext uri="{BB962C8B-B14F-4D97-AF65-F5344CB8AC3E}">
        <p14:creationId xmlns:p14="http://schemas.microsoft.com/office/powerpoint/2010/main" val="297034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0318C7-0B47-437C-BB40-EAB98E453C1A}" type="slidenum">
              <a:rPr lang="hu-HU" altLang="hu-HU" b="0" smtClean="0"/>
              <a:pPr/>
              <a:t>16</a:t>
            </a:fld>
            <a:endParaRPr lang="hu-HU" altLang="hu-HU" b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02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2A6E17-8F09-4972-A112-DCA40A933CA0}" type="slidenum">
              <a:rPr lang="hu-HU" altLang="hu-HU" b="0" smtClean="0"/>
              <a:pPr/>
              <a:t>2</a:t>
            </a:fld>
            <a:endParaRPr lang="hu-HU" altLang="hu-HU" b="0"/>
          </a:p>
        </p:txBody>
      </p:sp>
    </p:spTree>
    <p:extLst>
      <p:ext uri="{BB962C8B-B14F-4D97-AF65-F5344CB8AC3E}">
        <p14:creationId xmlns:p14="http://schemas.microsoft.com/office/powerpoint/2010/main" val="361018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717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ACCEE2-2B74-4803-A9F8-4D1C4C1AC8E3}" type="slidenum">
              <a:rPr lang="hu-HU" altLang="hu-HU" b="0" smtClean="0"/>
              <a:pPr/>
              <a:t>3</a:t>
            </a:fld>
            <a:endParaRPr lang="hu-HU" altLang="hu-HU" b="0"/>
          </a:p>
        </p:txBody>
      </p:sp>
    </p:spTree>
    <p:extLst>
      <p:ext uri="{BB962C8B-B14F-4D97-AF65-F5344CB8AC3E}">
        <p14:creationId xmlns:p14="http://schemas.microsoft.com/office/powerpoint/2010/main" val="4046873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2A6E17-8F09-4972-A112-DCA40A933CA0}" type="slidenum">
              <a:rPr lang="hu-HU" altLang="hu-HU" b="0" smtClean="0"/>
              <a:pPr/>
              <a:t>4</a:t>
            </a:fld>
            <a:endParaRPr lang="hu-HU" altLang="hu-HU" b="0"/>
          </a:p>
        </p:txBody>
      </p:sp>
    </p:spTree>
    <p:extLst>
      <p:ext uri="{BB962C8B-B14F-4D97-AF65-F5344CB8AC3E}">
        <p14:creationId xmlns:p14="http://schemas.microsoft.com/office/powerpoint/2010/main" val="3202088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2A6E17-8F09-4972-A112-DCA40A933CA0}" type="slidenum">
              <a:rPr lang="hu-HU" altLang="hu-HU" b="0" smtClean="0"/>
              <a:pPr/>
              <a:t>5</a:t>
            </a:fld>
            <a:endParaRPr lang="hu-HU" altLang="hu-HU" b="0"/>
          </a:p>
        </p:txBody>
      </p:sp>
    </p:spTree>
    <p:extLst>
      <p:ext uri="{BB962C8B-B14F-4D97-AF65-F5344CB8AC3E}">
        <p14:creationId xmlns:p14="http://schemas.microsoft.com/office/powerpoint/2010/main" val="208271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2A6E17-8F09-4972-A112-DCA40A933CA0}" type="slidenum">
              <a:rPr lang="hu-HU" altLang="hu-HU" b="0" smtClean="0"/>
              <a:pPr/>
              <a:t>6</a:t>
            </a:fld>
            <a:endParaRPr lang="hu-HU" altLang="hu-HU" b="0"/>
          </a:p>
        </p:txBody>
      </p:sp>
    </p:spTree>
    <p:extLst>
      <p:ext uri="{BB962C8B-B14F-4D97-AF65-F5344CB8AC3E}">
        <p14:creationId xmlns:p14="http://schemas.microsoft.com/office/powerpoint/2010/main" val="2504471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2A6E17-8F09-4972-A112-DCA40A933CA0}" type="slidenum">
              <a:rPr lang="hu-HU" altLang="hu-HU" b="0" smtClean="0"/>
              <a:pPr/>
              <a:t>7</a:t>
            </a:fld>
            <a:endParaRPr lang="hu-HU" altLang="hu-HU" b="0"/>
          </a:p>
        </p:txBody>
      </p:sp>
    </p:spTree>
    <p:extLst>
      <p:ext uri="{BB962C8B-B14F-4D97-AF65-F5344CB8AC3E}">
        <p14:creationId xmlns:p14="http://schemas.microsoft.com/office/powerpoint/2010/main" val="2723502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2A6E17-8F09-4972-A112-DCA40A933CA0}" type="slidenum">
              <a:rPr lang="hu-HU" altLang="hu-HU" b="0" smtClean="0"/>
              <a:pPr/>
              <a:t>8</a:t>
            </a:fld>
            <a:endParaRPr lang="hu-HU" altLang="hu-HU" b="0"/>
          </a:p>
        </p:txBody>
      </p:sp>
    </p:spTree>
    <p:extLst>
      <p:ext uri="{BB962C8B-B14F-4D97-AF65-F5344CB8AC3E}">
        <p14:creationId xmlns:p14="http://schemas.microsoft.com/office/powerpoint/2010/main" val="110568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 defTabSz="94916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2A6E17-8F09-4972-A112-DCA40A933CA0}" type="slidenum">
              <a:rPr lang="hu-HU" altLang="hu-HU" b="0" smtClean="0"/>
              <a:pPr/>
              <a:t>9</a:t>
            </a:fld>
            <a:endParaRPr lang="hu-HU" altLang="hu-HU" b="0"/>
          </a:p>
        </p:txBody>
      </p:sp>
    </p:spTree>
    <p:extLst>
      <p:ext uri="{BB962C8B-B14F-4D97-AF65-F5344CB8AC3E}">
        <p14:creationId xmlns:p14="http://schemas.microsoft.com/office/powerpoint/2010/main" val="48600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0C03E-366C-4BFA-9FA8-7230BC983E8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8506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BCFAF-5AF1-45A6-8139-BA9E13F62AD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1079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810B-44F4-4A0C-9238-1621D76DD72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6355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CE1E4-F887-4008-AF83-56D70D691FA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1296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E6550-04B3-4F2B-8E91-2C76366FA2E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1840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EAABC-0A6E-491C-A122-26BFDCE860E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589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0852B-9970-4F23-97E7-9B43F9AB8CD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6752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50F5-E757-4CFA-A835-E5D2B981AE0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8652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5EB7-16A6-4C59-AFEB-6042124E628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7473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8C3F7-7040-4F34-A6B4-4D4532A74FB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1052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38FF4-EE59-4EB3-9F39-C11ABC7DA93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1186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l="-6000" t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363F9B0C-633E-43FD-B78D-9E5E7DAF81F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rosag.hu/civil-szervezetek-nevjegyzeke" TargetMode="External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4" Type="http://schemas.openxmlformats.org/officeDocument/2006/relationships/hyperlink" Target="https://birosag.hu/civil-szervezetek-nevjegyzek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v.gov.hu/adatbazisok/koztartozasmentes/egyszeru_lekerdezes" TargetMode="Externa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 l="8000" t="12000" r="8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-3816" y="1342459"/>
            <a:ext cx="9144000" cy="36009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hu-HU" i="1" dirty="0"/>
          </a:p>
          <a:p>
            <a:pPr algn="ctr">
              <a:defRPr/>
            </a:pPr>
            <a:endParaRPr lang="hu-HU" i="1" dirty="0"/>
          </a:p>
          <a:p>
            <a:pPr algn="ctr">
              <a:defRPr/>
            </a:pP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Önkormányzati és létesítményi tűzoltóságok parancsnoki továbbképzése –</a:t>
            </a:r>
          </a:p>
          <a:p>
            <a:pPr algn="ctr">
              <a:defRPr/>
            </a:pPr>
            <a:endParaRPr lang="hu-H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állami és egyéb támogatások felhasználása, dokumentálási feladatai</a:t>
            </a:r>
          </a:p>
          <a:p>
            <a:pPr algn="ctr">
              <a:defRPr/>
            </a:pPr>
            <a:endParaRPr lang="hu-H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hu-H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hu-H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2024. május 24.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121950" y="5543550"/>
            <a:ext cx="4860125" cy="990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hu-HU" altLang="hu-HU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Ilyés Gábor tű. őrnagy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hu-HU" altLang="hu-HU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mb. főosztályvezető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4000"/>
                    </a14:imgEffect>
                  </a14:imgLayer>
                </a14:imgProps>
              </a:ext>
            </a:extLst>
          </a:blip>
          <a:srcRect/>
          <a:stretch>
            <a:fillRect l="-6000" t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ím 1"/>
          <p:cNvSpPr>
            <a:spLocks noGrp="1"/>
          </p:cNvSpPr>
          <p:nvPr>
            <p:ph type="title"/>
          </p:nvPr>
        </p:nvSpPr>
        <p:spPr>
          <a:xfrm>
            <a:off x="0" y="1508125"/>
            <a:ext cx="9144000" cy="782638"/>
          </a:xfrm>
        </p:spPr>
        <p:txBody>
          <a:bodyPr/>
          <a:lstStyle/>
          <a:p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2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247" y="1962731"/>
            <a:ext cx="9117505" cy="4624362"/>
          </a:xfrm>
        </p:spPr>
        <p:txBody>
          <a:bodyPr/>
          <a:lstStyle/>
          <a:p>
            <a:pPr>
              <a:buFontTx/>
              <a:buChar char="-"/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Támogatási összeg és felhasználás célja</a:t>
            </a:r>
          </a:p>
          <a:p>
            <a:pPr>
              <a:buFontTx/>
              <a:buChar char="-"/>
            </a:pP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Folyósítás és felhasználás feltételei: </a:t>
            </a:r>
          </a:p>
          <a:p>
            <a:pPr lvl="1">
              <a:buFontTx/>
              <a:buChar char="-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ÖTP-nek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nincs esedékessé vált és meg nem fizetett köztartozása</a:t>
            </a:r>
          </a:p>
          <a:p>
            <a:pPr lvl="1">
              <a:buFontTx/>
              <a:buChar char="-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támogatási időszak, amikre a bizonylatoknak szólnia kell</a:t>
            </a:r>
          </a:p>
          <a:p>
            <a:pPr lvl="2">
              <a:buFontTx/>
              <a:buChar char="-"/>
            </a:pP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kezdő  nap: </a:t>
            </a:r>
            <a:r>
              <a:rPr lang="hu-H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január 1., </a:t>
            </a: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számla kifizetés utolsó napja: </a:t>
            </a:r>
            <a:r>
              <a:rPr lang="hu-H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január 5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Tx/>
              <a:buChar char="-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támogatás nem ruházható át, és nem engedményezhető.</a:t>
            </a:r>
          </a:p>
          <a:p>
            <a:pPr>
              <a:buFontTx/>
              <a:buChar char="-"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Elszámolás:</a:t>
            </a:r>
          </a:p>
          <a:p>
            <a:pPr lvl="1" algn="just">
              <a:buFontTx/>
              <a:buChar char="-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Szakmai szöveges, és pénzügyi  beszámoló készítése 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4/2015</a:t>
            </a:r>
            <a:r>
              <a:rPr lang="hu-H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(VI. 25.) BM OKF utasítás, 5/2015. (VI. 25.) BM OKF utasítás alapján)</a:t>
            </a:r>
          </a:p>
          <a:p>
            <a:pPr lvl="1" algn="just">
              <a:buFontTx/>
              <a:buChar char="-"/>
            </a:pPr>
            <a:r>
              <a:rPr lang="hu-H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Teljes körű, hiteles és valódi adatokat tartalmaz – bizonylatokkal, számlakivonatokkal  alátámasztva </a:t>
            </a:r>
          </a:p>
          <a:p>
            <a:pPr lvl="1">
              <a:buFontTx/>
              <a:buChar char="-"/>
            </a:pPr>
            <a:r>
              <a:rPr lang="hu-H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Elemzésre kerül a megvalósítás szakmai vonatkozása és eredményessége</a:t>
            </a: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u-H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Felhasználás ellenőrzése</a:t>
            </a:r>
          </a:p>
          <a:p>
            <a:pPr>
              <a:buFontTx/>
              <a:buChar char="-"/>
            </a:pPr>
            <a:r>
              <a:rPr lang="hu-H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Szerződés módosítása</a:t>
            </a:r>
          </a:p>
          <a:p>
            <a:pPr>
              <a:buFontTx/>
              <a:buChar char="-"/>
            </a:pPr>
            <a:r>
              <a:rPr lang="hu-H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Jogkövetkezmények</a:t>
            </a:r>
          </a:p>
          <a:p>
            <a:pPr>
              <a:buFontTx/>
              <a:buChar char="-"/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buFontTx/>
              <a:buChar char="-"/>
            </a:pPr>
            <a:endParaRPr lang="hu-HU" sz="1600" dirty="0"/>
          </a:p>
          <a:p>
            <a:pPr>
              <a:buFontTx/>
              <a:buChar char="-"/>
            </a:pPr>
            <a:endParaRPr lang="hu-HU" sz="20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35250" y="126876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hu-HU" altLang="hu-HU" sz="2400" i="1" u="sng" dirty="0">
                <a:latin typeface="Times New Roman" panose="02020603050405020304" pitchFamily="18" charset="0"/>
              </a:rPr>
              <a:t>Normatív támogatás </a:t>
            </a:r>
            <a:r>
              <a:rPr lang="hu-HU" altLang="hu-HU" sz="2400" dirty="0">
                <a:latin typeface="Times New Roman" panose="02020603050405020304" pitchFamily="18" charset="0"/>
              </a:rPr>
              <a:t>-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hu-HU" altLang="hu-HU" sz="2400" dirty="0">
                <a:latin typeface="Times New Roman" panose="02020603050405020304" pitchFamily="18" charset="0"/>
              </a:rPr>
              <a:t>Támogatási szerződés tartalma</a:t>
            </a:r>
            <a:endParaRPr lang="hu-HU" altLang="hu-HU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9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6000"/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42875"/>
            <a:ext cx="91440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000">
              <a:latin typeface="Times New Roman" panose="02020603050405020304" pitchFamily="18" charset="0"/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0" y="-22225"/>
          <a:ext cx="9144000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Bitkép" r:id="rId6" imgW="7078063" imgH="1047619" progId="Paint.Picture">
                  <p:embed/>
                </p:oleObj>
              </mc:Choice>
              <mc:Fallback>
                <p:oleObj name="Bitkép" r:id="rId6" imgW="7078063" imgH="10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2225"/>
                        <a:ext cx="9144000" cy="135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2875060" y="1214899"/>
            <a:ext cx="33938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Normatív támogatás- 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Elszámolás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51519" y="2212432"/>
            <a:ext cx="8640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endParaRPr lang="hu-H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8/2014. (III. 21.) BM OKF utasítás az önkormányzati tűzoltó parancsnokságok szakmai irányításáról és felügyeleti ellenőrzésének rendjéről</a:t>
            </a:r>
          </a:p>
          <a:p>
            <a:pPr>
              <a:spcAft>
                <a:spcPts val="1200"/>
              </a:spcAft>
            </a:pPr>
            <a:r>
              <a:rPr lang="hu-H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Normatív támogatás felhasználásának szabályai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Elszámolás szabályai: </a:t>
            </a:r>
            <a:r>
              <a:rPr lang="hu-HU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7.sz. melléklet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Elszámolás: havonta,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tárgyhónapot követő hónap 12. napjáig	</a:t>
            </a:r>
          </a:p>
          <a:p>
            <a:pPr lvl="3"/>
            <a:r>
              <a:rPr lang="hu-H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!! felterjesztés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VMKI</a:t>
            </a:r>
            <a:r>
              <a:rPr lang="hu-H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részére –elektronikusan és papír alapon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1-6.sz. melléklet szerint</a:t>
            </a:r>
          </a:p>
          <a:p>
            <a:r>
              <a:rPr lang="hu-H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hu-H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Bizonylatok záradékolt, hitelesített másolatának megküldése </a:t>
            </a:r>
            <a:r>
              <a:rPr lang="hu-HU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(2.sz. melléklet)</a:t>
            </a:r>
          </a:p>
          <a:p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Szöveges szakmai és pénzügyi beszámoló készítése:</a:t>
            </a:r>
            <a:r>
              <a:rPr lang="hu-H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hu-H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negyedéves elszámolások (április 12., július 12., október 12., január 12.) esetén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hu-H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éves elszámolás (január 12.) esetén</a:t>
            </a:r>
          </a:p>
          <a:p>
            <a:pPr lvl="4"/>
            <a:r>
              <a:rPr lang="hu-H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 Negyedéves és éves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szakmai</a:t>
            </a:r>
            <a:r>
              <a:rPr lang="hu-H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beszámoló – felterjesztés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HTP</a:t>
            </a:r>
            <a:r>
              <a:rPr lang="hu-H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részére</a:t>
            </a:r>
          </a:p>
          <a:p>
            <a:pPr lvl="4"/>
            <a:r>
              <a:rPr lang="hu-H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!!Negyedéves és éves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pénzügyi</a:t>
            </a:r>
            <a:r>
              <a:rPr lang="hu-H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beszámoló – felterjesztés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VMKI</a:t>
            </a:r>
            <a:r>
              <a:rPr lang="hu-H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részére</a:t>
            </a:r>
          </a:p>
        </p:txBody>
      </p:sp>
      <p:sp>
        <p:nvSpPr>
          <p:cNvPr id="3" name="Nyíl: lefelé mutató 2">
            <a:extLst>
              <a:ext uri="{FF2B5EF4-FFF2-40B4-BE49-F238E27FC236}">
                <a16:creationId xmlns:a16="http://schemas.microsoft.com/office/drawing/2014/main" xmlns="" id="{A62C3E4B-50D9-644D-E4E5-C67F22357F47}"/>
              </a:ext>
            </a:extLst>
          </p:cNvPr>
          <p:cNvSpPr/>
          <p:nvPr/>
        </p:nvSpPr>
        <p:spPr>
          <a:xfrm>
            <a:off x="4391979" y="2212432"/>
            <a:ext cx="360040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1622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ím 1"/>
          <p:cNvSpPr>
            <a:spLocks noGrp="1"/>
          </p:cNvSpPr>
          <p:nvPr>
            <p:ph type="title"/>
          </p:nvPr>
        </p:nvSpPr>
        <p:spPr>
          <a:xfrm>
            <a:off x="0" y="1508125"/>
            <a:ext cx="9144000" cy="782638"/>
          </a:xfrm>
        </p:spPr>
        <p:txBody>
          <a:bodyPr/>
          <a:lstStyle/>
          <a:p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2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247" y="1962731"/>
            <a:ext cx="9117505" cy="4624362"/>
          </a:xfrm>
        </p:spPr>
        <p:txBody>
          <a:bodyPr/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Pályázat keretösszege: </a:t>
            </a:r>
            <a:r>
              <a:rPr lang="hu-H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225,0 millió Ft</a:t>
            </a:r>
          </a:p>
          <a:p>
            <a:pPr lvl="1">
              <a:buFontTx/>
              <a:buChar char="-"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pályázat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(több támogatási kategóriában)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ÖTE </a:t>
            </a:r>
          </a:p>
          <a:p>
            <a:pPr lvl="2">
              <a:buFontTx/>
              <a:buChar char="-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előfinanszírozás, utófinanszírozás, BM OKF beszerzésének végrehajtását követően</a:t>
            </a:r>
          </a:p>
          <a:p>
            <a:pPr lvl="1">
              <a:buFontTx/>
              <a:buChar char="-"/>
            </a:pPr>
            <a:r>
              <a:rPr lang="hu-H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Támogatási kategóriák: </a:t>
            </a:r>
          </a:p>
          <a:p>
            <a:pPr lvl="2">
              <a:buFontTx/>
              <a:buChar char="-"/>
            </a:pP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Egyéb eszközbeszerzés</a:t>
            </a:r>
          </a:p>
          <a:p>
            <a:pPr lvl="2">
              <a:buFontTx/>
              <a:buChar char="-"/>
            </a:pP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Tűzoltó védő- és technikai eszköz</a:t>
            </a:r>
          </a:p>
          <a:p>
            <a:pPr lvl="2">
              <a:buFontTx/>
              <a:buChar char="-"/>
            </a:pP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Gépjármű és tűzoltó technikai eszköz felújítás, javítás</a:t>
            </a:r>
          </a:p>
          <a:p>
            <a:pPr lvl="2">
              <a:buFontTx/>
              <a:buChar char="-"/>
            </a:pP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Szertár építés, felújítás</a:t>
            </a:r>
          </a:p>
          <a:p>
            <a:pPr lvl="2">
              <a:buFontTx/>
              <a:buChar char="-"/>
            </a:pP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EDR rádió</a:t>
            </a:r>
          </a:p>
          <a:p>
            <a:pPr lvl="2">
              <a:buFontTx/>
              <a:buChar char="-"/>
            </a:pP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Tűzoltó szakfelszerelés</a:t>
            </a:r>
          </a:p>
          <a:p>
            <a:pPr lvl="1">
              <a:buFontTx/>
              <a:buChar char="-"/>
            </a:pP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Pályázat benyújtásának feltételei</a:t>
            </a:r>
          </a:p>
          <a:p>
            <a:pPr lvl="1">
              <a:buFontTx/>
              <a:buChar char="-"/>
            </a:pP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Érvénytelenségi okok</a:t>
            </a:r>
          </a:p>
          <a:p>
            <a:pPr lvl="1">
              <a:buFontTx/>
              <a:buChar char="-"/>
            </a:pP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Kötelezően benyújtandó dokumentumok</a:t>
            </a:r>
          </a:p>
          <a:p>
            <a:pPr lvl="1">
              <a:buFontTx/>
              <a:buChar char="-"/>
            </a:pP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Elszámolás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Tx/>
              <a:buChar char="-"/>
            </a:pPr>
            <a:endParaRPr lang="hu-HU" sz="1200" dirty="0"/>
          </a:p>
          <a:p>
            <a:pPr>
              <a:buFontTx/>
              <a:buChar char="-"/>
            </a:pPr>
            <a:endParaRPr lang="hu-HU" sz="20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2237066" y="1388763"/>
            <a:ext cx="4669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Eszközfejlesztési támogatás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pPr algn="ctr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Pályázat 2024.</a:t>
            </a:r>
          </a:p>
        </p:txBody>
      </p:sp>
    </p:spTree>
    <p:extLst>
      <p:ext uri="{BB962C8B-B14F-4D97-AF65-F5344CB8AC3E}">
        <p14:creationId xmlns:p14="http://schemas.microsoft.com/office/powerpoint/2010/main" val="3684502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ím 1"/>
          <p:cNvSpPr>
            <a:spLocks noGrp="1"/>
          </p:cNvSpPr>
          <p:nvPr>
            <p:ph type="title"/>
          </p:nvPr>
        </p:nvSpPr>
        <p:spPr>
          <a:xfrm>
            <a:off x="0" y="1508125"/>
            <a:ext cx="9144000" cy="782638"/>
          </a:xfrm>
        </p:spPr>
        <p:txBody>
          <a:bodyPr/>
          <a:lstStyle/>
          <a:p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2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247" y="1951578"/>
            <a:ext cx="9117505" cy="4635515"/>
          </a:xfrm>
        </p:spPr>
        <p:txBody>
          <a:bodyPr/>
          <a:lstStyle/>
          <a:p>
            <a:pPr>
              <a:buFontTx/>
              <a:buChar char="-"/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buFontTx/>
              <a:buChar char="-"/>
            </a:pPr>
            <a:endParaRPr lang="hu-HU" sz="1600" dirty="0"/>
          </a:p>
          <a:p>
            <a:pPr>
              <a:buFontTx/>
              <a:buChar char="-"/>
            </a:pPr>
            <a:endParaRPr lang="hu-HU" sz="2000" dirty="0"/>
          </a:p>
        </p:txBody>
      </p:sp>
      <p:sp>
        <p:nvSpPr>
          <p:cNvPr id="2" name="Téglalap 1"/>
          <p:cNvSpPr/>
          <p:nvPr/>
        </p:nvSpPr>
        <p:spPr>
          <a:xfrm>
            <a:off x="431540" y="2559958"/>
            <a:ext cx="823591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5000"/>
              </a:lnSpc>
              <a:spcAft>
                <a:spcPts val="60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2024-ben a bérek rendezésére a kötelező emelésen felül, várható-e egyéb támogatás az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ÖTP-k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tekintetében, hiszen a garantált bérminimum nem tartja a szervezetnél a dolgozót.</a:t>
            </a:r>
          </a:p>
          <a:p>
            <a:pPr lvl="0" algn="just">
              <a:lnSpc>
                <a:spcPct val="105000"/>
              </a:lnSpc>
              <a:spcAft>
                <a:spcPts val="60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minimálbér és a garantált bérminimum emelkedésével kapcsolatban, a 2024. évi többletkiadások finanszírozása érdekében 431,3 millió Ft összegű többlettámogatás biztosított. A többletforrás felosztása egységes elvek alapján történt, 7.188.300 Ft összegű támogatást kapnak az </a:t>
            </a:r>
            <a:r>
              <a:rPr lang="hu-H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ÖTP-k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kifizetés várhatóan két részletben történik.</a:t>
            </a:r>
          </a:p>
          <a:p>
            <a:pPr lvl="0" algn="just">
              <a:lnSpc>
                <a:spcPct val="105000"/>
              </a:lnSpc>
              <a:spcAft>
                <a:spcPts val="60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744836" y="1481317"/>
            <a:ext cx="3254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Kérdések - válaszok</a:t>
            </a:r>
          </a:p>
        </p:txBody>
      </p:sp>
      <p:sp>
        <p:nvSpPr>
          <p:cNvPr id="6" name="Akciógomb: Súgó 5">
            <a:hlinkClick r:id="" action="ppaction://noaction" highlightClick="1"/>
          </p:cNvPr>
          <p:cNvSpPr/>
          <p:nvPr/>
        </p:nvSpPr>
        <p:spPr>
          <a:xfrm>
            <a:off x="7677345" y="1528786"/>
            <a:ext cx="900100" cy="809446"/>
          </a:xfrm>
          <a:prstGeom prst="actionButtonHelp">
            <a:avLst/>
          </a:prstGeom>
          <a:solidFill>
            <a:srgbClr val="EB17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2679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ím 1"/>
          <p:cNvSpPr>
            <a:spLocks noGrp="1"/>
          </p:cNvSpPr>
          <p:nvPr>
            <p:ph type="title"/>
          </p:nvPr>
        </p:nvSpPr>
        <p:spPr>
          <a:xfrm>
            <a:off x="0" y="1508125"/>
            <a:ext cx="9144000" cy="782638"/>
          </a:xfrm>
        </p:spPr>
        <p:txBody>
          <a:bodyPr/>
          <a:lstStyle/>
          <a:p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2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247" y="1951578"/>
            <a:ext cx="9117505" cy="4635515"/>
          </a:xfrm>
        </p:spPr>
        <p:txBody>
          <a:bodyPr/>
          <a:lstStyle/>
          <a:p>
            <a:pPr>
              <a:buFontTx/>
              <a:buChar char="-"/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buFontTx/>
              <a:buChar char="-"/>
            </a:pPr>
            <a:endParaRPr lang="hu-HU" sz="1600" dirty="0"/>
          </a:p>
          <a:p>
            <a:pPr>
              <a:buFontTx/>
              <a:buChar char="-"/>
            </a:pPr>
            <a:endParaRPr lang="hu-HU" sz="2000" dirty="0"/>
          </a:p>
        </p:txBody>
      </p:sp>
      <p:sp>
        <p:nvSpPr>
          <p:cNvPr id="2" name="Téglalap 1"/>
          <p:cNvSpPr/>
          <p:nvPr/>
        </p:nvSpPr>
        <p:spPr>
          <a:xfrm>
            <a:off x="296524" y="2474490"/>
            <a:ext cx="855095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5000"/>
              </a:lnSpc>
              <a:spcAft>
                <a:spcPts val="300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 drasztikusan megemelkedett közüzemi, üzemanyag, bér és járulék, valamint az infláció kedvezőtlen hatása miatt megdrágultak a felülvizsgálati és szolgáltatási költségek. Várható-e az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ÖTP-k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tekintetében további kiegészítő támogatás, mivel jelenleg az összevont normatív támogatás alulfinanszírozott, így az nem fedezi a havi költségeket? </a:t>
            </a:r>
          </a:p>
          <a:p>
            <a:pPr lvl="0" algn="just">
              <a:spcAft>
                <a:spcPts val="600"/>
              </a:spcAft>
            </a:pP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fejezetet irányító szerv felé folyamatosan javasoljuk a normatív támogatás további emelését. </a:t>
            </a:r>
          </a:p>
          <a:p>
            <a:pPr algn="just"/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 szervezetek a megemelkedett rezsi- és üzemanyagköltségeiket a meglévő forrásaikból nem képesek finanszírozni, amelyre tekintettel javaslom a 2024. évi normatív támogatás 500,0 millió Ft összegű megemelését. Tartós forráshiány esetén fennáll a veszélye, hogy az önkormányzati tűzoltóságok megszüntetik feladatellátásukat, ezzel csökkentve az általuk védett településeken élők biztonságát.”</a:t>
            </a:r>
          </a:p>
          <a:p>
            <a:pPr lvl="0" algn="just">
              <a:lnSpc>
                <a:spcPct val="105000"/>
              </a:lnSpc>
              <a:spcAft>
                <a:spcPts val="60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744836" y="1481317"/>
            <a:ext cx="3254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Kérdések - válaszok</a:t>
            </a:r>
          </a:p>
        </p:txBody>
      </p:sp>
      <p:sp>
        <p:nvSpPr>
          <p:cNvPr id="7" name="Akciógomb: Súgó 6">
            <a:hlinkClick r:id="" action="ppaction://noaction" highlightClick="1"/>
          </p:cNvPr>
          <p:cNvSpPr/>
          <p:nvPr/>
        </p:nvSpPr>
        <p:spPr>
          <a:xfrm>
            <a:off x="7677345" y="1528786"/>
            <a:ext cx="900100" cy="809446"/>
          </a:xfrm>
          <a:prstGeom prst="actionButtonHelp">
            <a:avLst/>
          </a:prstGeom>
          <a:solidFill>
            <a:srgbClr val="EB17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5490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ím 1"/>
          <p:cNvSpPr>
            <a:spLocks noGrp="1"/>
          </p:cNvSpPr>
          <p:nvPr>
            <p:ph type="title"/>
          </p:nvPr>
        </p:nvSpPr>
        <p:spPr>
          <a:xfrm>
            <a:off x="0" y="1508125"/>
            <a:ext cx="9144000" cy="782638"/>
          </a:xfrm>
        </p:spPr>
        <p:txBody>
          <a:bodyPr/>
          <a:lstStyle/>
          <a:p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2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247" y="1951578"/>
            <a:ext cx="9117505" cy="4635515"/>
          </a:xfrm>
        </p:spPr>
        <p:txBody>
          <a:bodyPr/>
          <a:lstStyle/>
          <a:p>
            <a:pPr>
              <a:buFontTx/>
              <a:buChar char="-"/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buFontTx/>
              <a:buChar char="-"/>
            </a:pPr>
            <a:endParaRPr lang="hu-HU" sz="1600" dirty="0"/>
          </a:p>
          <a:p>
            <a:pPr marL="0" indent="0">
              <a:buNone/>
            </a:pPr>
            <a:endParaRPr lang="hu-HU" sz="2000" dirty="0"/>
          </a:p>
        </p:txBody>
      </p:sp>
      <p:sp>
        <p:nvSpPr>
          <p:cNvPr id="2" name="Téglalap 1"/>
          <p:cNvSpPr/>
          <p:nvPr/>
        </p:nvSpPr>
        <p:spPr>
          <a:xfrm>
            <a:off x="341530" y="2630935"/>
            <a:ext cx="8328395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5000"/>
              </a:lnSpc>
              <a:spcAft>
                <a:spcPts val="60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Az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ÖTP-k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normatív támogatás folyósításának periódusán lehetne-e változtatni? A kifizetések, felülvizsgálatok költségei nem egyenlő arányban oszlanak meg az év során. Már a kéthavi normatív támogatás egyösszegű kiutalása is segítséget nyújtana.</a:t>
            </a:r>
          </a:p>
          <a:p>
            <a:pPr lvl="0" algn="just">
              <a:lnSpc>
                <a:spcPct val="105000"/>
              </a:lnSpc>
              <a:spcAft>
                <a:spcPts val="600"/>
              </a:spcAft>
            </a:pPr>
            <a:endParaRPr lang="hu-H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normatív támogatás folyósítását a Belügyminisztérium közvetlenül biztosítja, havonta. (BM jogszabályi előírás.)</a:t>
            </a:r>
          </a:p>
          <a:p>
            <a:pPr lvl="0" algn="just">
              <a:lnSpc>
                <a:spcPct val="105000"/>
              </a:lnSpc>
              <a:spcAft>
                <a:spcPts val="600"/>
              </a:spcAft>
            </a:pPr>
            <a:endParaRPr lang="hu-H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744836" y="1481317"/>
            <a:ext cx="3254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Kérdések - válaszok</a:t>
            </a:r>
          </a:p>
        </p:txBody>
      </p:sp>
      <p:sp>
        <p:nvSpPr>
          <p:cNvPr id="7" name="Akciógomb: Súgó 6">
            <a:hlinkClick r:id="" action="ppaction://noaction" highlightClick="1"/>
          </p:cNvPr>
          <p:cNvSpPr/>
          <p:nvPr/>
        </p:nvSpPr>
        <p:spPr>
          <a:xfrm>
            <a:off x="7768006" y="1599814"/>
            <a:ext cx="900100" cy="809446"/>
          </a:xfrm>
          <a:prstGeom prst="actionButtonHelp">
            <a:avLst/>
          </a:prstGeom>
          <a:solidFill>
            <a:srgbClr val="EB17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9566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1000"/>
            <a:lum/>
          </a:blip>
          <a:srcRect/>
          <a:stretch>
            <a:fillRect l="8000" t="12000" r="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hu-HU" altLang="hu-HU" sz="240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47107" name="Object 6"/>
          <p:cNvGraphicFramePr>
            <a:graphicFrameLocks noChangeAspect="1"/>
          </p:cNvGraphicFramePr>
          <p:nvPr/>
        </p:nvGraphicFramePr>
        <p:xfrm>
          <a:off x="0" y="-22225"/>
          <a:ext cx="9144000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Bitkép" r:id="rId5" imgW="7078063" imgH="1047619" progId="Paint.Picture">
                  <p:embed/>
                </p:oleObj>
              </mc:Choice>
              <mc:Fallback>
                <p:oleObj name="Bitkép" r:id="rId5" imgW="7078063" imgH="104761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2225"/>
                        <a:ext cx="9144000" cy="135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Text Box 7"/>
          <p:cNvSpPr txBox="1">
            <a:spLocks noChangeArrowheads="1"/>
          </p:cNvSpPr>
          <p:nvPr/>
        </p:nvSpPr>
        <p:spPr bwMode="auto">
          <a:xfrm>
            <a:off x="0" y="2759075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hu-HU" altLang="hu-HU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>
                <a:latin typeface="Times New Roman" panose="02020603050405020304" pitchFamily="18" charset="0"/>
              </a:rPr>
              <a:t>Köszönöm a megtisztelő figyelmet!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4000"/>
                    </a14:imgEffect>
                  </a14:imgLayer>
                </a14:imgProps>
              </a:ext>
            </a:extLst>
          </a:blip>
          <a:srcRect/>
          <a:stretch>
            <a:fillRect l="-6000" t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ím 1"/>
          <p:cNvSpPr>
            <a:spLocks noGrp="1"/>
          </p:cNvSpPr>
          <p:nvPr>
            <p:ph type="title"/>
          </p:nvPr>
        </p:nvSpPr>
        <p:spPr>
          <a:xfrm>
            <a:off x="0" y="1508125"/>
            <a:ext cx="9144000" cy="782638"/>
          </a:xfrm>
        </p:spPr>
        <p:txBody>
          <a:bodyPr/>
          <a:lstStyle/>
          <a:p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2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495" y="2031345"/>
            <a:ext cx="9117505" cy="4728025"/>
          </a:xfrm>
        </p:spPr>
        <p:txBody>
          <a:bodyPr/>
          <a:lstStyle/>
          <a:p>
            <a:pPr algn="just"/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4/2015. (VI. 25.) BM OKF utasítás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önkormányzati tűzoltóságok, az önkéntes tűzoltó egyesületek, valamint az önkéntes mentőszervezetek költségvetési támogatásának szabályozásáról</a:t>
            </a:r>
          </a:p>
          <a:p>
            <a:pPr lvl="2">
              <a:spcBef>
                <a:spcPts val="0"/>
              </a:spcBef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Költségvetési támogatás (pénzbeli, nem pénzbeli) biztosításának feltételei</a:t>
            </a:r>
          </a:p>
          <a:p>
            <a:pPr lvl="2">
              <a:spcBef>
                <a:spcPts val="0"/>
              </a:spcBef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Költségvetési támogatás felhasználásának, elszámolásának szabályai </a:t>
            </a:r>
          </a:p>
          <a:p>
            <a:pPr lvl="2">
              <a:spcBef>
                <a:spcPts val="0"/>
              </a:spcBef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ÖTP-k támogatására vonatkozó speciális rendelkezések</a:t>
            </a:r>
          </a:p>
          <a:p>
            <a:pPr marL="914400" lvl="2" indent="0">
              <a:spcBef>
                <a:spcPts val="0"/>
              </a:spcBef>
              <a:buNone/>
            </a:pPr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5/2015. (VI. 25.) BM OKF utasítás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Belügyminisztérium fejezethez tartozó, a BM Országos Katasztrófavédelmi Főigazgatóságot szakmailag érintő fejezeti kezelésű előirányzatok felhasználásáról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ÖTP normatív támogatása, eszközfejlesztési támogatása</a:t>
            </a: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8/2014. (III. 21.) BM OKF utasítás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önkormányzati tűzoltó parancsnokságok szakmai irányításáról és felügyeleti ellenőrzésének rendjéről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Normatív támogatás felhasználásának szabályai</a:t>
            </a:r>
            <a:endParaRPr lang="hu-H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spcBef>
                <a:spcPts val="0"/>
              </a:spcBef>
              <a:buNone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42716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800" dirty="0">
                <a:latin typeface="Times New Roman" panose="02020603050405020304" pitchFamily="18" charset="0"/>
              </a:rPr>
              <a:t>Szabályzók</a:t>
            </a:r>
            <a:endParaRPr lang="hu-HU" altLang="hu-HU" sz="2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4000"/>
                    </a14:imgEffect>
                  </a14:imgLayer>
                </a14:imgProps>
              </a:ext>
            </a:extLst>
          </a:blip>
          <a:srcRect/>
          <a:stretch>
            <a:fillRect l="-6000" t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artalom helye 5"/>
          <p:cNvSpPr>
            <a:spLocks noGrp="1"/>
          </p:cNvSpPr>
          <p:nvPr>
            <p:ph idx="1"/>
          </p:nvPr>
        </p:nvSpPr>
        <p:spPr>
          <a:xfrm>
            <a:off x="656566" y="1448780"/>
            <a:ext cx="7650850" cy="4995555"/>
          </a:xfrm>
        </p:spPr>
        <p:txBody>
          <a:bodyPr/>
          <a:lstStyle/>
          <a:p>
            <a:pPr marL="0" lvl="1" indent="0" algn="ctr">
              <a:spcAft>
                <a:spcPts val="1200"/>
              </a:spcAft>
              <a:buFontTx/>
              <a:buNone/>
              <a:defRPr/>
            </a:pPr>
            <a:r>
              <a:rPr lang="hu-HU" alt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ÖTP normatív támogatás 2024</a:t>
            </a:r>
          </a:p>
          <a:p>
            <a:pPr marL="0" indent="0" algn="ctr">
              <a:spcAft>
                <a:spcPts val="1800"/>
              </a:spcAft>
              <a:buNone/>
              <a:defRPr/>
            </a:pP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3 493, 3 millió Ft             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45 000 000 Ft alaptámogatás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ellátott vonulási terület veszélyeztetettségének mértékét kifejező pontszám alapján meghatározott összeg (239/2011. (XI. 18.) Korm.rendelet)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hu-HU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kiegészítő támogatás folyamatban van!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431,3 millió Ft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hu-HU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1200"/>
              </a:spcAft>
              <a:buFontTx/>
              <a:buNone/>
              <a:defRPr/>
            </a:pP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alt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ÖTP eszközfejlesztési támogatás 2024.</a:t>
            </a:r>
            <a:endParaRPr lang="hu-HU" alt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225,0 millió Ft</a:t>
            </a:r>
          </a:p>
          <a:p>
            <a:pPr marL="0" indent="0" algn="just">
              <a:buFontTx/>
              <a:buNone/>
              <a:defRPr/>
            </a:pPr>
            <a:endParaRPr lang="hu-HU" alt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hu-HU" altLang="hu-H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hu-HU" altLang="hu-HU" dirty="0"/>
          </a:p>
        </p:txBody>
      </p:sp>
      <p:sp>
        <p:nvSpPr>
          <p:cNvPr id="3" name="Lekerekített téglalap 2"/>
          <p:cNvSpPr/>
          <p:nvPr/>
        </p:nvSpPr>
        <p:spPr>
          <a:xfrm>
            <a:off x="7310744" y="1813466"/>
            <a:ext cx="1665185" cy="72008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7625779" y="1988840"/>
            <a:ext cx="135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60 ÖTP</a:t>
            </a:r>
            <a:endParaRPr lang="hu-H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4000"/>
                    </a14:imgEffect>
                  </a14:imgLayer>
                </a14:imgProps>
              </a:ext>
            </a:extLst>
          </a:blip>
          <a:srcRect/>
          <a:stretch>
            <a:fillRect l="-6000" t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ím 1"/>
          <p:cNvSpPr>
            <a:spLocks noGrp="1"/>
          </p:cNvSpPr>
          <p:nvPr>
            <p:ph type="title"/>
          </p:nvPr>
        </p:nvSpPr>
        <p:spPr>
          <a:xfrm>
            <a:off x="0" y="1508125"/>
            <a:ext cx="9144000" cy="782638"/>
          </a:xfrm>
        </p:spPr>
        <p:txBody>
          <a:bodyPr/>
          <a:lstStyle/>
          <a:p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2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" y="2708920"/>
            <a:ext cx="9144000" cy="4050450"/>
          </a:xfrm>
        </p:spPr>
        <p:txBody>
          <a:bodyPr/>
          <a:lstStyle/>
          <a:p>
            <a:pPr marL="0" indent="0" algn="ctr">
              <a:buNone/>
            </a:pPr>
            <a:endParaRPr lang="hu-H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u-H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u-H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A BM csak a hibátlanul kitöltött, és a szükséges mellékletekkel felterjesztett támogatási kérelemre bocsájt ki Támogató okiratot !</a:t>
            </a:r>
          </a:p>
          <a:p>
            <a:pPr marL="0" indent="0" algn="ctr">
              <a:buNone/>
            </a:pPr>
            <a:endParaRPr lang="hu-HU" sz="1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A kérelem helyes kitöltése és a megfelelő mellékletek hiánytalan beadása amiatt is kiemelkedően fontos, mivel a BM egységesen kezeli a kérelmeket, így hiánypótlás/javítás esetén a folyamat szünetel, minden ÖTP kérelme várakozik !</a:t>
            </a:r>
          </a:p>
          <a:p>
            <a:pPr marL="0" indent="0" algn="ctr">
              <a:buNone/>
            </a:pPr>
            <a:endParaRPr lang="hu-H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500" y="1331913"/>
            <a:ext cx="9144000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800" i="1" u="sng" dirty="0">
                <a:latin typeface="Times New Roman" panose="02020603050405020304" pitchFamily="18" charset="0"/>
              </a:rPr>
              <a:t>Normatív támogatás -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800" dirty="0">
                <a:latin typeface="Times New Roman" panose="02020603050405020304" pitchFamily="18" charset="0"/>
              </a:rPr>
              <a:t>Támogatási kérelem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800" dirty="0">
                <a:latin typeface="Times New Roman" panose="02020603050405020304" pitchFamily="18" charset="0"/>
              </a:rPr>
              <a:t>kitöltéssel, mellékletekkel kapcsolatos gyakori hibák</a:t>
            </a:r>
            <a:endParaRPr lang="hu-HU" altLang="hu-HU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7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ím 1"/>
          <p:cNvSpPr>
            <a:spLocks noGrp="1"/>
          </p:cNvSpPr>
          <p:nvPr>
            <p:ph type="title"/>
          </p:nvPr>
        </p:nvSpPr>
        <p:spPr>
          <a:xfrm>
            <a:off x="0" y="1508125"/>
            <a:ext cx="9144000" cy="782638"/>
          </a:xfrm>
        </p:spPr>
        <p:txBody>
          <a:bodyPr/>
          <a:lstStyle/>
          <a:p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2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247" y="1951578"/>
            <a:ext cx="9117505" cy="4635515"/>
          </a:xfrm>
        </p:spPr>
        <p:txBody>
          <a:bodyPr/>
          <a:lstStyle/>
          <a:p>
            <a:pPr>
              <a:buFontTx/>
              <a:buChar char="-"/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buFontTx/>
              <a:buChar char="-"/>
            </a:pPr>
            <a:endParaRPr lang="hu-HU" sz="1600" dirty="0"/>
          </a:p>
          <a:p>
            <a:pPr marL="0" indent="0">
              <a:buNone/>
            </a:pP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86535" y="98630"/>
            <a:ext cx="8505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0"/>
              </a:spcBef>
              <a:buFontTx/>
              <a:buNone/>
            </a:pPr>
            <a:r>
              <a:rPr lang="hu-HU" altLang="hu-HU" sz="1600" dirty="0">
                <a:latin typeface="Times New Roman" panose="02020603050405020304" pitchFamily="18" charset="0"/>
              </a:rPr>
              <a:t>Normatív támogatás - Támogatási kérelem kitöltéssel, mellékletekkel kapcsolatos gyakori hibák</a:t>
            </a:r>
          </a:p>
        </p:txBody>
      </p:sp>
      <p:sp>
        <p:nvSpPr>
          <p:cNvPr id="6" name="Téglalap 5"/>
          <p:cNvSpPr/>
          <p:nvPr/>
        </p:nvSpPr>
        <p:spPr>
          <a:xfrm>
            <a:off x="150907" y="1695695"/>
            <a:ext cx="2745305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Gazdálkodási </a:t>
            </a:r>
            <a:r>
              <a:rPr lang="hu-H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formakód, </a:t>
            </a:r>
            <a:r>
              <a:rPr lang="hu-H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 a formakód hibásan van </a:t>
            </a:r>
            <a:r>
              <a:rPr lang="hu-H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feltüntetve</a:t>
            </a:r>
            <a:endParaRPr lang="hu-HU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u-H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Feltüntetett gazdálkodási </a:t>
            </a:r>
            <a:r>
              <a:rPr lang="hu-H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 kód </a:t>
            </a:r>
            <a:r>
              <a:rPr lang="hu-H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a hozzá tartozó gazdálkodási forma </a:t>
            </a:r>
            <a:r>
              <a:rPr lang="hu-HU" sz="1200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egyezik</a:t>
            </a:r>
            <a:r>
              <a:rPr lang="hu-H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vagy helytelenül van feltüntetve</a:t>
            </a:r>
          </a:p>
          <a:p>
            <a:endParaRPr lang="hu-H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040819" y="653104"/>
            <a:ext cx="1088760" cy="400110"/>
          </a:xfrm>
          <a:prstGeom prst="rect">
            <a:avLst/>
          </a:prstGeom>
          <a:solidFill>
            <a:srgbClr val="C6FED7"/>
          </a:solidFill>
        </p:spPr>
        <p:txBody>
          <a:bodyPr wrap="none" rtlCol="0">
            <a:spAutoFit/>
          </a:bodyPr>
          <a:lstStyle/>
          <a:p>
            <a:r>
              <a:rPr lang="hu-HU" sz="2000" dirty="0"/>
              <a:t>Helyes</a:t>
            </a:r>
            <a:r>
              <a:rPr lang="hu-HU" dirty="0"/>
              <a:t>: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-3068" y="1375367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0" dirty="0">
                <a:solidFill>
                  <a:srgbClr val="FF0000"/>
                </a:solidFill>
              </a:rPr>
              <a:t>Helytelen:</a:t>
            </a:r>
          </a:p>
        </p:txBody>
      </p:sp>
      <p:sp>
        <p:nvSpPr>
          <p:cNvPr id="20" name="Mosolygó arc 19"/>
          <p:cNvSpPr/>
          <p:nvPr/>
        </p:nvSpPr>
        <p:spPr>
          <a:xfrm>
            <a:off x="8192215" y="913239"/>
            <a:ext cx="675310" cy="63751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223384" y="637716"/>
            <a:ext cx="3219003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100" b="0" i="1" dirty="0"/>
              <a:t>A gazdálkodási </a:t>
            </a:r>
            <a:r>
              <a:rPr lang="hu-HU" sz="1100" b="0" i="1" dirty="0" smtClean="0"/>
              <a:t>formakód </a:t>
            </a:r>
            <a:r>
              <a:rPr lang="hu-HU" sz="1100" b="0" i="1" dirty="0"/>
              <a:t>megtalálható: </a:t>
            </a:r>
          </a:p>
          <a:p>
            <a:r>
              <a:rPr lang="hu-HU" sz="1100" b="0" i="1" dirty="0">
                <a:hlinkClick r:id="rId3"/>
              </a:rPr>
              <a:t>https://birosag.hu/civil-szervezetek-nevjegyzeke</a:t>
            </a:r>
            <a:endParaRPr lang="hu-HU" sz="1100" b="0" i="1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267" y="2078234"/>
            <a:ext cx="4354812" cy="15031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507" y="4996767"/>
            <a:ext cx="4358572" cy="15044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49" y="3242237"/>
            <a:ext cx="3194401" cy="144012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</p:pic>
      <p:cxnSp>
        <p:nvCxnSpPr>
          <p:cNvPr id="47" name="Egyenes összekötő nyíllal 46"/>
          <p:cNvCxnSpPr/>
          <p:nvPr/>
        </p:nvCxnSpPr>
        <p:spPr>
          <a:xfrm flipH="1">
            <a:off x="1338785" y="2099232"/>
            <a:ext cx="330976" cy="1310163"/>
          </a:xfrm>
          <a:prstGeom prst="straightConnector1">
            <a:avLst/>
          </a:prstGeom>
          <a:ln>
            <a:solidFill>
              <a:srgbClr val="EB17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Kép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790" y="4034542"/>
            <a:ext cx="3237250" cy="150527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</p:pic>
      <p:cxnSp>
        <p:nvCxnSpPr>
          <p:cNvPr id="54" name="Egyenes összekötő nyíllal 53"/>
          <p:cNvCxnSpPr/>
          <p:nvPr/>
        </p:nvCxnSpPr>
        <p:spPr>
          <a:xfrm flipH="1">
            <a:off x="1574941" y="2782986"/>
            <a:ext cx="341764" cy="13028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zövegdoboz 54"/>
          <p:cNvSpPr txBox="1"/>
          <p:nvPr/>
        </p:nvSpPr>
        <p:spPr>
          <a:xfrm>
            <a:off x="5296440" y="914468"/>
            <a:ext cx="2114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Ha a gazdálkodási forma-kód 529, akkor a gazdálkodási forma megnevezés „egyéb egyesület” !</a:t>
            </a: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Szövegdoboz 56"/>
          <p:cNvSpPr txBox="1"/>
          <p:nvPr/>
        </p:nvSpPr>
        <p:spPr>
          <a:xfrm>
            <a:off x="5404496" y="3862275"/>
            <a:ext cx="2114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Ha a gazdálkodási forma-kód 549, akkor a gazdálkodási forma megnevezés „egyéb köztestület” !</a:t>
            </a: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Egyenes összekötő 59"/>
          <p:cNvCxnSpPr/>
          <p:nvPr/>
        </p:nvCxnSpPr>
        <p:spPr>
          <a:xfrm>
            <a:off x="3941930" y="437184"/>
            <a:ext cx="0" cy="6322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468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4000"/>
                    </a14:imgEffect>
                  </a14:imgLayer>
                </a14:imgProps>
              </a:ext>
            </a:extLst>
          </a:blip>
          <a:srcRect/>
          <a:stretch>
            <a:fillRect l="-6000" t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ím 1"/>
          <p:cNvSpPr>
            <a:spLocks noGrp="1"/>
          </p:cNvSpPr>
          <p:nvPr>
            <p:ph type="title"/>
          </p:nvPr>
        </p:nvSpPr>
        <p:spPr>
          <a:xfrm>
            <a:off x="0" y="1508125"/>
            <a:ext cx="9144000" cy="782638"/>
          </a:xfrm>
        </p:spPr>
        <p:txBody>
          <a:bodyPr/>
          <a:lstStyle/>
          <a:p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2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" y="2290763"/>
            <a:ext cx="9144000" cy="4468607"/>
          </a:xfrm>
        </p:spPr>
        <p:txBody>
          <a:bodyPr/>
          <a:lstStyle/>
          <a:p>
            <a:pPr marL="0" indent="0">
              <a:buNone/>
            </a:pPr>
            <a:endParaRPr lang="hu-HU" sz="1200" dirty="0"/>
          </a:p>
          <a:p>
            <a:pPr marL="0" indent="0">
              <a:buNone/>
            </a:pPr>
            <a:endParaRPr lang="hu-HU" sz="12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11" y="85191"/>
            <a:ext cx="4569443" cy="64687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zövegdoboz 5"/>
          <p:cNvSpPr txBox="1"/>
          <p:nvPr/>
        </p:nvSpPr>
        <p:spPr>
          <a:xfrm>
            <a:off x="5157064" y="206298"/>
            <a:ext cx="3945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0"/>
              </a:spcBef>
              <a:buFontTx/>
              <a:buNone/>
            </a:pPr>
            <a:r>
              <a:rPr lang="hu-HU" altLang="hu-HU" sz="1400" dirty="0">
                <a:latin typeface="Times New Roman" panose="02020603050405020304" pitchFamily="18" charset="0"/>
              </a:rPr>
              <a:t>Normatív </a:t>
            </a:r>
            <a:r>
              <a:rPr lang="hu-HU" altLang="hu-HU" sz="1400" dirty="0" smtClean="0">
                <a:latin typeface="Times New Roman" panose="02020603050405020304" pitchFamily="18" charset="0"/>
              </a:rPr>
              <a:t>támogatás kérelem kitöltéssel</a:t>
            </a:r>
            <a:r>
              <a:rPr lang="hu-HU" altLang="hu-HU" sz="1400" dirty="0">
                <a:latin typeface="Times New Roman" panose="02020603050405020304" pitchFamily="18" charset="0"/>
              </a:rPr>
              <a:t>, mellékletekkel kapcsolatos gyakori hibák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854526" y="3744035"/>
            <a:ext cx="810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2588860" y="3949813"/>
            <a:ext cx="1890210" cy="3150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69E5234-E4AB-73BA-AC83-2CBE4EB7DC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29" y="4415741"/>
            <a:ext cx="5809571" cy="1580582"/>
          </a:xfrm>
          <a:prstGeom prst="rect">
            <a:avLst/>
          </a:prstGeom>
          <a:ln>
            <a:solidFill>
              <a:srgbClr val="0528BB"/>
            </a:solidFill>
          </a:ln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FB7910F0-80E6-07FF-AF46-FA275D29DB79}"/>
              </a:ext>
            </a:extLst>
          </p:cNvPr>
          <p:cNvSpPr txBox="1"/>
          <p:nvPr/>
        </p:nvSpPr>
        <p:spPr>
          <a:xfrm>
            <a:off x="5221298" y="1859536"/>
            <a:ext cx="3446157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Bankszámlaszám olvashatóan  legyen feltüntetve!</a:t>
            </a:r>
          </a:p>
        </p:txBody>
      </p: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xmlns="" id="{66E55442-84C4-06D7-8B76-73919A675314}"/>
              </a:ext>
            </a:extLst>
          </p:cNvPr>
          <p:cNvCxnSpPr>
            <a:cxnSpLocks/>
          </p:cNvCxnSpPr>
          <p:nvPr/>
        </p:nvCxnSpPr>
        <p:spPr>
          <a:xfrm>
            <a:off x="4609140" y="4163408"/>
            <a:ext cx="388130" cy="118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2588860" y="2708920"/>
            <a:ext cx="2883240" cy="9451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églalap 18"/>
          <p:cNvSpPr/>
          <p:nvPr/>
        </p:nvSpPr>
        <p:spPr>
          <a:xfrm>
            <a:off x="854526" y="3609020"/>
            <a:ext cx="3492449" cy="340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8678" y="3522627"/>
            <a:ext cx="2995322" cy="584703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7992380" y="4869711"/>
            <a:ext cx="495055" cy="225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noFill/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>
            <a:off x="5562110" y="5589240"/>
            <a:ext cx="26777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V="1">
            <a:off x="8239907" y="5094736"/>
            <a:ext cx="0" cy="494504"/>
          </a:xfrm>
          <a:prstGeom prst="straightConnector1">
            <a:avLst/>
          </a:prstGeom>
          <a:ln>
            <a:solidFill>
              <a:srgbClr val="EB17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églalap 13"/>
          <p:cNvSpPr/>
          <p:nvPr/>
        </p:nvSpPr>
        <p:spPr>
          <a:xfrm>
            <a:off x="3446875" y="5499230"/>
            <a:ext cx="2025225" cy="180020"/>
          </a:xfrm>
          <a:prstGeom prst="rect">
            <a:avLst/>
          </a:prstGeom>
          <a:noFill/>
          <a:ln>
            <a:solidFill>
              <a:srgbClr val="EB1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3446875" y="5094736"/>
            <a:ext cx="2970330" cy="17946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6507215" y="4869711"/>
            <a:ext cx="765085" cy="2250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8252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ím 1"/>
          <p:cNvSpPr>
            <a:spLocks noGrp="1"/>
          </p:cNvSpPr>
          <p:nvPr>
            <p:ph type="title"/>
          </p:nvPr>
        </p:nvSpPr>
        <p:spPr>
          <a:xfrm>
            <a:off x="0" y="1508125"/>
            <a:ext cx="9144000" cy="782638"/>
          </a:xfrm>
        </p:spPr>
        <p:txBody>
          <a:bodyPr/>
          <a:lstStyle/>
          <a:p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2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247" y="1951578"/>
            <a:ext cx="9117505" cy="4635515"/>
          </a:xfrm>
        </p:spPr>
        <p:txBody>
          <a:bodyPr/>
          <a:lstStyle/>
          <a:p>
            <a:pPr>
              <a:buFontTx/>
              <a:buChar char="-"/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buFontTx/>
              <a:buChar char="-"/>
            </a:pPr>
            <a:endParaRPr lang="hu-HU" sz="1600" dirty="0"/>
          </a:p>
          <a:p>
            <a:pPr marL="0" indent="0">
              <a:buNone/>
            </a:pPr>
            <a:endParaRPr lang="hu-HU" sz="2000" dirty="0"/>
          </a:p>
        </p:txBody>
      </p:sp>
      <p:sp>
        <p:nvSpPr>
          <p:cNvPr id="2" name="Téglalap 1"/>
          <p:cNvSpPr/>
          <p:nvPr/>
        </p:nvSpPr>
        <p:spPr>
          <a:xfrm>
            <a:off x="5562110" y="3068960"/>
            <a:ext cx="2610290" cy="24622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Gyakori hibák:</a:t>
            </a:r>
          </a:p>
          <a:p>
            <a:pPr algn="just"/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Adószám (8 számjegye) és a </a:t>
            </a:r>
            <a:r>
              <a:rPr lang="hu-H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stat.formakód</a:t>
            </a:r>
            <a:r>
              <a:rPr lang="hu-H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(első 8 számjegye) nem egyezik meg</a:t>
            </a:r>
          </a:p>
          <a:p>
            <a:endParaRPr lang="hu-H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-TEÁOR kód helytelenül van feltüntetve</a:t>
            </a:r>
          </a:p>
          <a:p>
            <a:pPr marL="285750" indent="-285750">
              <a:buFontTx/>
              <a:buChar char="-"/>
            </a:pPr>
            <a:endParaRPr lang="hu-H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-Adatok</a:t>
            </a:r>
            <a:r>
              <a:rPr lang="hu-H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elírása</a:t>
            </a:r>
          </a:p>
          <a:p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orzás 5"/>
          <p:cNvSpPr/>
          <p:nvPr/>
        </p:nvSpPr>
        <p:spPr>
          <a:xfrm>
            <a:off x="6900960" y="3101294"/>
            <a:ext cx="315035" cy="27003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86535" y="98630"/>
            <a:ext cx="8505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0"/>
              </a:spcBef>
              <a:buFontTx/>
              <a:buNone/>
            </a:pPr>
            <a:r>
              <a:rPr lang="hu-HU" altLang="hu-HU" sz="1600" dirty="0">
                <a:latin typeface="Times New Roman" panose="02020603050405020304" pitchFamily="18" charset="0"/>
              </a:rPr>
              <a:t>Normatív támogatás - Támogatási kérelem kitöltéssel, mellékletekkel kapcsolatos gyakori hibák</a:t>
            </a:r>
          </a:p>
        </p:txBody>
      </p:sp>
      <p:sp>
        <p:nvSpPr>
          <p:cNvPr id="4" name="Téglalap 3"/>
          <p:cNvSpPr/>
          <p:nvPr/>
        </p:nvSpPr>
        <p:spPr>
          <a:xfrm>
            <a:off x="6070411" y="1152770"/>
            <a:ext cx="3060341" cy="5770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1050" b="0" i="1" dirty="0"/>
              <a:t>Az adószám és a statisztikai számjel megtalálható: </a:t>
            </a:r>
          </a:p>
          <a:p>
            <a:r>
              <a:rPr lang="hu-HU" sz="1050" b="0" i="1" dirty="0">
                <a:hlinkClick r:id="rId4"/>
              </a:rPr>
              <a:t>https://birosag.hu/civil-szervezetek-nevjegyzeke</a:t>
            </a:r>
            <a:endParaRPr lang="hu-HU" sz="1050" b="0" i="1" dirty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714835"/>
              </p:ext>
            </p:extLst>
          </p:nvPr>
        </p:nvGraphicFramePr>
        <p:xfrm>
          <a:off x="699557" y="683695"/>
          <a:ext cx="4273396" cy="6047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Acrobat Document" r:id="rId5" imgW="5667359" imgH="8020022" progId="Acrobat.Document.DC">
                  <p:embed/>
                </p:oleObj>
              </mc:Choice>
              <mc:Fallback>
                <p:oleObj name="Acrobat Document" r:id="rId5" imgW="5667359" imgH="802002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9557" y="683695"/>
                        <a:ext cx="4273396" cy="604748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881590" y="3119053"/>
            <a:ext cx="1005403" cy="369332"/>
          </a:xfrm>
          <a:prstGeom prst="rect">
            <a:avLst/>
          </a:prstGeom>
          <a:solidFill>
            <a:srgbClr val="C6FED7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/>
              <a:t>Helyes:</a:t>
            </a:r>
          </a:p>
        </p:txBody>
      </p:sp>
      <p:sp>
        <p:nvSpPr>
          <p:cNvPr id="9" name="Mosolygó arc 8"/>
          <p:cNvSpPr/>
          <p:nvPr/>
        </p:nvSpPr>
        <p:spPr>
          <a:xfrm>
            <a:off x="3942624" y="5238640"/>
            <a:ext cx="651220" cy="58506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627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ím 1"/>
          <p:cNvSpPr>
            <a:spLocks noGrp="1"/>
          </p:cNvSpPr>
          <p:nvPr>
            <p:ph type="title"/>
          </p:nvPr>
        </p:nvSpPr>
        <p:spPr>
          <a:xfrm>
            <a:off x="13247" y="1398042"/>
            <a:ext cx="9144000" cy="443453"/>
          </a:xfrm>
        </p:spPr>
        <p:txBody>
          <a:bodyPr/>
          <a:lstStyle/>
          <a:p>
            <a:pPr lvl="0" eaLnBrk="1" hangingPunct="1">
              <a:spcBef>
                <a:spcPts val="0"/>
              </a:spcBef>
            </a:pPr>
            <a:r>
              <a:rPr lang="hu-HU" altLang="hu-HU" sz="16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Normatív támogatás - Támogatási kérelem kitöltéssel, mellékletekkel kapcsolatos gyakori hibák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247" y="1841495"/>
            <a:ext cx="9117505" cy="4852797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oldal: </a:t>
            </a:r>
            <a:r>
              <a:rPr lang="hu-H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</a:t>
            </a:r>
            <a:r>
              <a:rPr lang="hu-H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A Kérelemben foglalt tevékenység </a:t>
            </a:r>
            <a:r>
              <a:rPr lang="hu-H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megvalósítása”</a:t>
            </a:r>
          </a:p>
          <a:p>
            <a:pPr marL="0" indent="0">
              <a:buNone/>
            </a:pPr>
            <a:r>
              <a:rPr lang="hu-H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hu-H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az </a:t>
            </a:r>
            <a:r>
              <a:rPr lang="hu-H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összegek soraira az alábbi képlet kell, hogy teljesüljön (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amennyiben rendelkezésre áll egyéb/meglévő forrás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0">
              <a:buNone/>
            </a:pPr>
            <a:r>
              <a:rPr lang="hu-H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Megvalósításhoz szükséges teljes összeg </a:t>
            </a:r>
          </a:p>
          <a:p>
            <a:pPr marL="914400" indent="0">
              <a:buNone/>
            </a:pPr>
            <a:r>
              <a:rPr lang="hu-H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Megvalósításhoz meglévő saját összeg </a:t>
            </a:r>
          </a:p>
          <a:p>
            <a:pPr marL="914400" indent="0">
              <a:buNone/>
            </a:pPr>
            <a:r>
              <a:rPr lang="hu-H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Megvalósításhoz rendelkezésre álló egyéb forrás</a:t>
            </a:r>
            <a:endParaRPr lang="hu-H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0">
              <a:spcAft>
                <a:spcPts val="1200"/>
              </a:spcAft>
              <a:buNone/>
            </a:pPr>
            <a:r>
              <a:rPr lang="hu-H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Igényelt támogatás összege </a:t>
            </a: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4.oldal: </a:t>
            </a:r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Nyilatkozati melléklet az </a:t>
            </a:r>
            <a:r>
              <a:rPr lang="hu-H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Ávr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75. § (2) bekezdés szerinti nyilatkozat 2.2. pontjához</a:t>
            </a:r>
          </a:p>
          <a:p>
            <a:pPr>
              <a:buFontTx/>
              <a:buChar char="-"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pont: </a:t>
            </a:r>
            <a:r>
              <a:rPr 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támogatási igényt korábban, illetve egyidejűleg máshol nem nyújtott be.”</a:t>
            </a:r>
            <a:r>
              <a:rPr 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1">
              <a:buFontTx/>
              <a:buChar char="-"/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elölése esetén az </a:t>
            </a:r>
            <a:r>
              <a:rPr lang="hu-H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Ávr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nyilatkozat táblázatát üresen kell hagyni, de dátum, hiteles aláírás szükséges rá, mivel a kérelem része!</a:t>
            </a:r>
          </a:p>
          <a:p>
            <a:pPr>
              <a:buFontTx/>
              <a:buChar char="-"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pont: „</a:t>
            </a:r>
            <a:r>
              <a:rPr 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korábban vagy egyidejűleg (a jelen nyilatkozathoz csatolt mellékletben foglaltak szerint) egyedi támogatási kérelmet vagy pályázatot nyújtott benyújtott be a Támogatóhoz vagy más államháztartási szervezethez.”</a:t>
            </a:r>
          </a:p>
          <a:p>
            <a:pPr lvl="1">
              <a:buFontTx/>
              <a:buChar char="-"/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elölése esetén az </a:t>
            </a:r>
            <a:r>
              <a:rPr lang="hu-H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Ávr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nyilatkozatot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 kell </a:t>
            </a:r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tölteni: más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forrásból származó költségvetési </a:t>
            </a:r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támogatás adatainak feltüntetése +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dátum, hiteles aláírás! </a:t>
            </a:r>
          </a:p>
          <a:p>
            <a:pPr>
              <a:buFontTx/>
              <a:buChar char="-"/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buFontTx/>
              <a:buChar char="-"/>
            </a:pPr>
            <a:endParaRPr lang="hu-HU" sz="1600" dirty="0"/>
          </a:p>
          <a:p>
            <a:pPr marL="0" indent="0"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74740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4000"/>
                    </a14:imgEffect>
                  </a14:imgLayer>
                </a14:imgProps>
              </a:ext>
            </a:extLst>
          </a:blip>
          <a:srcRect/>
          <a:stretch>
            <a:fillRect l="-6000" t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ím 1"/>
          <p:cNvSpPr>
            <a:spLocks noGrp="1"/>
          </p:cNvSpPr>
          <p:nvPr>
            <p:ph type="title"/>
          </p:nvPr>
        </p:nvSpPr>
        <p:spPr>
          <a:xfrm>
            <a:off x="0" y="1508125"/>
            <a:ext cx="9144000" cy="782638"/>
          </a:xfrm>
        </p:spPr>
        <p:txBody>
          <a:bodyPr/>
          <a:lstStyle/>
          <a:p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2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47" y="1719627"/>
            <a:ext cx="9144000" cy="491269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Mellékletek kitöltésével kapcsolatos gyakori hibák:</a:t>
            </a:r>
          </a:p>
          <a:p>
            <a:pPr marL="0" indent="0">
              <a:spcBef>
                <a:spcPts val="0"/>
              </a:spcBef>
              <a:buNone/>
            </a:pPr>
            <a:endParaRPr lang="hu-HU" sz="1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Áfa nyilatkozat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kitöltése: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adószám alapján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alanyi adó mentes, vagy adómentes tevékenységet végző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 bejelölése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adószám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alapján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alanya az áfának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hu-H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mentes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Áfa megfizetése alól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 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jelölése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Felhatalmazó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levél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a jelen támogatáshoz 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készül, hanem egy korábbi kerül leadásra.</a:t>
            </a: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Tartozás igazolás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napnál régebbi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(KOMA adatbázis lekérdezés, vagy NAV tartozás igazolás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Elegendő aktuális havi KOMA lekérdezést mellékelni.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KOMA adatbázisba 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történő felvétel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nav.gov.hu/adatbazisok/koztartozasmentes/egyszeru_lekerdezes</a:t>
            </a: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Weboldal kezdőlapján megtalálható a jelentkezéshez szükséges nyomtatvány</a:t>
            </a:r>
          </a:p>
          <a:p>
            <a:pPr marL="914400" lvl="2" indent="0" algn="just">
              <a:spcBef>
                <a:spcPts val="0"/>
              </a:spcBef>
              <a:buNone/>
            </a:pP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Nyilatkozat adatok változatlanságáról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megfelelő iktatószámra </a:t>
            </a:r>
            <a:r>
              <a:rPr lang="hu-H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(korábbi támogatási kérelem </a:t>
            </a:r>
            <a:r>
              <a:rPr lang="hu-H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iktatószáma, </a:t>
            </a:r>
            <a:r>
              <a:rPr lang="hu-H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melyhez benyújtásra kerültek a dokumentumok)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történő 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hivatkozás. A megfelelő iktatószám mellett/helyett, a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korábban leadott Támogatási kérelem </a:t>
            </a:r>
            <a:r>
              <a:rPr lang="hu-H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dátuma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elfogadható, amellyel a dokumentumok benyújtásra kerültek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a </a:t>
            </a:r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„Kedvezményezett adataiban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így a fenti dokumentumokban változás történik, azokat be kell nyújtani a Kérelem leadásakor, ha az korábban a BM felé küldött változás bejelentéssel nem történt meg. 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hu-H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az illetékes törvényszék a változások bejegyzését még nem hajtotta végre, azt kell igazolni, hogy a dokumentumok már benyújtásra kerültek a törvényszékhez. </a:t>
            </a:r>
            <a:endParaRPr lang="hu-HU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200" dirty="0"/>
          </a:p>
        </p:txBody>
      </p:sp>
      <p:sp>
        <p:nvSpPr>
          <p:cNvPr id="2" name="Téglalap 1"/>
          <p:cNvSpPr/>
          <p:nvPr/>
        </p:nvSpPr>
        <p:spPr>
          <a:xfrm>
            <a:off x="341530" y="1372524"/>
            <a:ext cx="85959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Normatív támogatás - Támogatási kérelem kitöltéssel, mellékletekkel kapcsolatos gyakori hibák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807828090"/>
      </p:ext>
    </p:extLst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5277</TotalTime>
  <Words>1279</Words>
  <Application>Microsoft Office PowerPoint</Application>
  <PresentationFormat>Diavetítés a képernyőre (4:3 oldalarány)</PresentationFormat>
  <Paragraphs>207</Paragraphs>
  <Slides>16</Slides>
  <Notes>16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16</vt:i4>
      </vt:variant>
    </vt:vector>
  </HeadingPairs>
  <TitlesOfParts>
    <vt:vector size="25" baseType="lpstr">
      <vt:lpstr>Arial</vt:lpstr>
      <vt:lpstr>Calibri</vt:lpstr>
      <vt:lpstr>Courier New</vt:lpstr>
      <vt:lpstr>Monotype Corsiva</vt:lpstr>
      <vt:lpstr>Times New Roman</vt:lpstr>
      <vt:lpstr>Wingdings</vt:lpstr>
      <vt:lpstr>Alapértelmezett terv</vt:lpstr>
      <vt:lpstr>Acrobat Document</vt:lpstr>
      <vt:lpstr>Bitkép</vt:lpstr>
      <vt:lpstr>PowerPoint bemutató</vt:lpstr>
      <vt:lpstr> </vt:lpstr>
      <vt:lpstr>PowerPoint bemutató</vt:lpstr>
      <vt:lpstr> </vt:lpstr>
      <vt:lpstr>  </vt:lpstr>
      <vt:lpstr> </vt:lpstr>
      <vt:lpstr>  </vt:lpstr>
      <vt:lpstr>Normatív támogatás - Támogatási kérelem kitöltéssel, mellékletekkel kapcsolatos gyakori hibák</vt:lpstr>
      <vt:lpstr> </vt:lpstr>
      <vt:lpstr>  </vt:lpstr>
      <vt:lpstr>PowerPoint bemutató</vt:lpstr>
      <vt:lpstr>  </vt:lpstr>
      <vt:lpstr>  </vt:lpstr>
      <vt:lpstr>  </vt:lpstr>
      <vt:lpstr>  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Kristóf Péter</dc:creator>
  <cp:lastModifiedBy>Gáncsosné Maricsek Zsuzsanna</cp:lastModifiedBy>
  <cp:revision>321</cp:revision>
  <cp:lastPrinted>2020-05-31T13:15:21Z</cp:lastPrinted>
  <dcterms:created xsi:type="dcterms:W3CDTF">2018-05-16T14:03:26Z</dcterms:created>
  <dcterms:modified xsi:type="dcterms:W3CDTF">2024-05-31T06:15:57Z</dcterms:modified>
</cp:coreProperties>
</file>