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90" r:id="rId2"/>
    <p:sldId id="291" r:id="rId3"/>
    <p:sldId id="271" r:id="rId4"/>
    <p:sldId id="278" r:id="rId5"/>
    <p:sldId id="270" r:id="rId6"/>
    <p:sldId id="279" r:id="rId7"/>
    <p:sldId id="269" r:id="rId8"/>
    <p:sldId id="280" r:id="rId9"/>
    <p:sldId id="281" r:id="rId10"/>
    <p:sldId id="266" r:id="rId11"/>
    <p:sldId id="265" r:id="rId12"/>
    <p:sldId id="282" r:id="rId13"/>
    <p:sldId id="264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F582C2-C9EE-4D33-BA74-B1605D2F52EA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6994FC-D85C-42C7-81E8-B81956B67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410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FA2FF-31EC-4031-B25B-9EAE864DCC9F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47542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587D5-886F-474F-B3B9-C3C8685C6829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0131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E2940E3-FC42-41A8-9D90-414659475A7E}" type="slidenum">
              <a:rPr lang="hu-H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12</a:t>
            </a:fld>
            <a:endParaRPr lang="hu-H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22612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8825-495F-4920-B0F6-CE14B922D744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9973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2CAE2-6ABE-4BDE-A18A-2C6FC95C673F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0470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D16E8E9-F800-4C16-81A4-43BA942474D0}" type="slidenum">
              <a:rPr lang="hu-H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4</a:t>
            </a:fld>
            <a:endParaRPr lang="hu-H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71526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7773A-55DC-40FF-8B68-EF3B60259725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54417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B7A7E70-C1EC-47FF-93CE-96BF5523999A}" type="slidenum">
              <a:rPr lang="hu-H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6</a:t>
            </a:fld>
            <a:endParaRPr lang="hu-H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194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F31C3-61EF-48CB-B5EA-19CEC679ED5A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6725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1D649E0-A65F-4D7F-8833-8C39B08C36A8}" type="slidenum">
              <a:rPr lang="hu-H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8</a:t>
            </a:fld>
            <a:endParaRPr lang="hu-H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1488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38B9381-88C0-4AA7-AF0E-40A4A2712825}" type="slidenum">
              <a:rPr lang="hu-H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9</a:t>
            </a:fld>
            <a:endParaRPr lang="hu-H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267358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BC529-B3E0-4B47-81AE-D3ABE911DEBC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55192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D2E7-B9DF-4838-AA41-56B19FBFE6DD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E525-564D-43A7-AA7B-D45920C38D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F673-0442-4E17-8AF0-D22504F6071F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F80E-75DA-4CA2-8B88-2DE418C15C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543D-6796-4945-845E-DD3C400A2467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05F6-924C-4FA3-844B-5F67BDB048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6203-D491-45D6-886C-096AB36AE68C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9296-BDE6-4CCC-8147-CFAD4E2C97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2902-24F2-4E67-B4A2-210AD0D46FD6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8E4E-F5E0-4E66-BBED-3337A378A3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4CFD-C1E0-491B-899F-0F05AE7131A4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43CB-7B04-4C42-B5A2-A8248ED954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4613-2C66-4DA4-9DF5-65690CB846BF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330D-8DFF-45D2-882D-6EA90C739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E30F2-5854-4F0D-97FA-5E1D776A52BA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7475-E3E2-49F8-91A0-14C0A84F49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5A5E-F3C1-4FDB-91E5-1E28FB2F1049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D881-8A70-4D4A-8F07-86DA5CF8D9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67746-EA7B-4635-98EB-224200EF14D1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31A0-DC73-4D94-B77C-085A9990AB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B080-B443-454A-B201-FA72596EECCB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C299-C9F3-4457-A72A-AB3C0FAEF9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10924-E624-4077-A6EC-C0923C0DBFB1}" type="datetimeFigureOut">
              <a:rPr lang="hu-HU"/>
              <a:pPr>
                <a:defRPr/>
              </a:pPr>
              <a:t>2016.12.05.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E1910E-D65B-4EE8-9007-FC892FF7E5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4.bin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752475" y="3349625"/>
            <a:ext cx="7886700" cy="15446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sz="3600" b="1" smtClean="0">
                <a:latin typeface="Arial" charset="0"/>
              </a:rPr>
              <a:t>Életmentés általános szabályai</a:t>
            </a:r>
          </a:p>
        </p:txBody>
      </p:sp>
      <p:graphicFrame>
        <p:nvGraphicFramePr>
          <p:cNvPr id="115727" name="Object 15"/>
          <p:cNvGraphicFramePr>
            <a:graphicFrameLocks noGrp="1" noChangeAspect="1"/>
          </p:cNvGraphicFramePr>
          <p:nvPr>
            <p:ph type="title"/>
          </p:nvPr>
        </p:nvGraphicFramePr>
        <p:xfrm>
          <a:off x="0" y="0"/>
          <a:ext cx="91440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hu-HU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226" name="Text Box 6"/>
          <p:cNvSpPr txBox="1">
            <a:spLocks noChangeArrowheads="1"/>
          </p:cNvSpPr>
          <p:nvPr/>
        </p:nvSpPr>
        <p:spPr bwMode="auto">
          <a:xfrm>
            <a:off x="1016000" y="30305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9227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310355" y="3841790"/>
            <a:ext cx="821531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u-HU" b="1" i="1" dirty="0"/>
          </a:p>
          <a:p>
            <a:pPr algn="just"/>
            <a:r>
              <a:rPr lang="hu-HU" i="1" dirty="0"/>
              <a:t>Tűz, füst vagy veszélyes anyag esetén az életmentést csak légzésvédelmi felszereléssel és egyéb szükséges felszerelésekkel, eszközökkel (mentőkötél, keresőlámpa, vegyi védelmű ruha, mentőálarc, </a:t>
            </a:r>
            <a:r>
              <a:rPr lang="hu-HU" i="1" dirty="0" err="1"/>
              <a:t>revitox</a:t>
            </a:r>
            <a:r>
              <a:rPr lang="hu-HU" i="1" dirty="0"/>
              <a:t>) ellátva legalább 2 fő végezheti</a:t>
            </a:r>
            <a:r>
              <a:rPr lang="hu-HU" i="1" dirty="0" smtClean="0"/>
              <a:t>.</a:t>
            </a:r>
          </a:p>
          <a:p>
            <a:pPr algn="just"/>
            <a:endParaRPr lang="hu-HU" i="1" dirty="0"/>
          </a:p>
          <a:p>
            <a:pPr algn="just"/>
            <a:r>
              <a:rPr lang="hu-HU" i="1" dirty="0"/>
              <a:t>Az életmentést lehetőleg a beavatkozás helyét és irányát nem érintő útvonalon kell végrehajtani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sz="1400" dirty="0"/>
          </a:p>
          <a:p>
            <a:endParaRPr lang="hu-HU" sz="1400" dirty="0"/>
          </a:p>
        </p:txBody>
      </p:sp>
      <p:pic>
        <p:nvPicPr>
          <p:cNvPr id="923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8576" y="1696244"/>
            <a:ext cx="33099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582613" y="1433513"/>
            <a:ext cx="7553325" cy="4649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hu-HU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hu-HU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hu-HU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hu-HU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-2185988" y="3763963"/>
            <a:ext cx="91440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161925" y="1657350"/>
            <a:ext cx="88011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Az életmentést az alábbiak figyelembevételével kell végrehajtani:</a:t>
            </a:r>
          </a:p>
          <a:p>
            <a:endParaRPr lang="hu-HU" b="1"/>
          </a:p>
          <a:p>
            <a:pPr>
              <a:buFontTx/>
              <a:buChar char="•"/>
            </a:pPr>
            <a:r>
              <a:rPr lang="hu-HU" i="1"/>
              <a:t>ha az életmentés, a behatolás, a tűzoltás előkészítése, vagy a tűzoltás indokolja, az épületszerkezeteken nyílásokat kell nyitni, főfalak, tartószerkezetek esetében mindig, egyéb esetekben - lehetőség szerint - statikus szakember közreműködése szükséges;</a:t>
            </a:r>
          </a:p>
          <a:p>
            <a:endParaRPr lang="hu-HU" i="1"/>
          </a:p>
          <a:p>
            <a:pPr>
              <a:buFontTx/>
              <a:buChar char="•"/>
            </a:pPr>
            <a:r>
              <a:rPr lang="hu-HU" i="1"/>
              <a:t>amennyiben az életmentő kötél alkalmazása nem kivitelezhető, akkor a megszerelt és nyomás alatt lévő tömlőket az életmentés és tájékozódás céljára is alkalmazni kell.</a:t>
            </a:r>
          </a:p>
          <a:p>
            <a:pPr>
              <a:buFontTx/>
              <a:buChar char="•"/>
            </a:pPr>
            <a:endParaRPr lang="hu-HU" i="1"/>
          </a:p>
          <a:p>
            <a:pPr>
              <a:buFontTx/>
              <a:buChar char="•"/>
            </a:pPr>
            <a:r>
              <a:rPr lang="hu-HU" i="1"/>
              <a:t>magasból mentő gépjárművel életmentésre csak akkor kerüljön sor, ha a természetes útvonalak a mentés végrehajtására alkalmatlanok, vagy túlságosan hosszú időt venne igénybe az azokon keresztül való mentés.</a:t>
            </a:r>
          </a:p>
          <a:p>
            <a:pPr>
              <a:buFontTx/>
              <a:buChar char="•"/>
            </a:pPr>
            <a:endParaRPr lang="hu-HU" i="1"/>
          </a:p>
          <a:p>
            <a:pPr>
              <a:buFontTx/>
              <a:buChar char="•"/>
            </a:pPr>
            <a:endParaRPr 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2" name="Bitkép" r:id="rId5" imgW="7676190" imgH="1019048" progId="PBrush">
                  <p:embed/>
                </p:oleObj>
              </mc:Choice>
              <mc:Fallback>
                <p:oleObj name="Bitkép" r:id="rId5" imgW="7676190" imgH="10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Rectangle 3"/>
          <p:cNvSpPr>
            <a:spLocks noChangeArrowheads="1"/>
          </p:cNvSpPr>
          <p:nvPr/>
        </p:nvSpPr>
        <p:spPr bwMode="auto">
          <a:xfrm>
            <a:off x="438150" y="1825625"/>
            <a:ext cx="76708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hu-HU" i="1"/>
          </a:p>
        </p:txBody>
      </p:sp>
      <p:sp>
        <p:nvSpPr>
          <p:cNvPr id="80911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80912" name="Rectangle 9"/>
          <p:cNvSpPr>
            <a:spLocks noChangeArrowheads="1"/>
          </p:cNvSpPr>
          <p:nvPr/>
        </p:nvSpPr>
        <p:spPr bwMode="auto">
          <a:xfrm>
            <a:off x="4589463" y="3068638"/>
            <a:ext cx="45291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</a:pPr>
            <a:endParaRPr lang="hu-HU" sz="32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3" name="Rectangle 10"/>
          <p:cNvSpPr>
            <a:spLocks noChangeArrowheads="1"/>
          </p:cNvSpPr>
          <p:nvPr/>
        </p:nvSpPr>
        <p:spPr bwMode="auto">
          <a:xfrm>
            <a:off x="0" y="1966913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hu-HU" i="1" dirty="0"/>
              <a:t>a veszélyes anyag által szennyezett, veszélyeztetett területen lévő személyek mentését a veszélyes anyag tulajdonságainak és a veszélyes anyag terjedési irányának figyelembevételével kell végrehajtani;</a:t>
            </a:r>
          </a:p>
          <a:p>
            <a:pPr algn="just">
              <a:buFontTx/>
              <a:buChar char="•"/>
            </a:pPr>
            <a:endParaRPr lang="hu-HU" i="1" dirty="0"/>
          </a:p>
          <a:p>
            <a:pPr algn="just"/>
            <a:endParaRPr lang="hu-HU" i="1" dirty="0"/>
          </a:p>
          <a:p>
            <a:pPr algn="just">
              <a:buFontTx/>
              <a:buChar char="•"/>
            </a:pPr>
            <a:r>
              <a:rPr lang="hu-HU" i="1" dirty="0"/>
              <a:t> gondoskodni kell a mentendő személyek megfelelő védelméről, védőeszközökkel való ellátásáról és mentesítésükről;</a:t>
            </a:r>
          </a:p>
          <a:p>
            <a:pPr algn="just">
              <a:buFontTx/>
              <a:buChar char="•"/>
            </a:pPr>
            <a:endParaRPr lang="hu-HU" i="1" dirty="0"/>
          </a:p>
          <a:p>
            <a:pPr algn="just">
              <a:buFontTx/>
              <a:buChar char="•"/>
            </a:pPr>
            <a:endParaRPr lang="hu-HU" i="1" dirty="0"/>
          </a:p>
          <a:p>
            <a:pPr algn="just">
              <a:buFontTx/>
              <a:buChar char="•"/>
            </a:pPr>
            <a:r>
              <a:rPr lang="hu-HU" i="1" dirty="0"/>
              <a:t> az Országos Mentőszolgálat kirendelésével intézkedni kell a kimentett személyek egészségügyi vizsgálatára, állapotuk </a:t>
            </a:r>
            <a:r>
              <a:rPr lang="hu-HU" i="1" dirty="0" smtClean="0"/>
              <a:t>ellenőrzésére;</a:t>
            </a:r>
            <a:endParaRPr lang="hu-HU" i="1" dirty="0"/>
          </a:p>
        </p:txBody>
      </p:sp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6042025" y="4954588"/>
          <a:ext cx="17176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Photo Editor fénykép" r:id="rId7" imgW="1523810" imgH="1533739" progId="">
                  <p:embed/>
                </p:oleObj>
              </mc:Choice>
              <mc:Fallback>
                <p:oleObj name="Photo Editor fénykép" r:id="rId7" imgW="1523810" imgH="1533739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954588"/>
                        <a:ext cx="17176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542925" y="1825625"/>
            <a:ext cx="7566025" cy="3983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hu-HU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hu-HU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hu-HU" i="1"/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165100" y="1721185"/>
            <a:ext cx="881380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b="1" i="1" dirty="0"/>
          </a:p>
          <a:p>
            <a:endParaRPr lang="hu-HU" b="1" i="1" dirty="0"/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hu-HU" i="1" dirty="0"/>
              <a:t> a feladatok végrehajtása során, ha rendelkezésre áll mentőszolgálat vagy a helyszínen segítséget nyújtó orvos, akkor véleményüket ki kell kérni</a:t>
            </a:r>
            <a:r>
              <a:rPr lang="hu-HU" i="1" dirty="0" smtClean="0"/>
              <a:t>;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hu-HU" i="1" dirty="0"/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hu-HU" i="1" dirty="0"/>
              <a:t> a mentésre szoruló személyeket védeni kell a tűz, a hő, és a füst hatásától, valamint óvni kell a mentési munkálatok következtében létrejövő hatásoktól</a:t>
            </a:r>
            <a:r>
              <a:rPr lang="hu-HU" i="1" dirty="0" smtClean="0"/>
              <a:t>;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hu-HU" i="1" dirty="0"/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hu-HU" i="1" dirty="0"/>
              <a:t> lehetőség szerint biztosítani kell a zavartalan orvosi ellátást</a:t>
            </a:r>
            <a:r>
              <a:rPr lang="hu-HU" i="1" dirty="0" smtClean="0"/>
              <a:t>;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hu-HU" i="1" dirty="0"/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hu-HU" i="1" dirty="0"/>
              <a:t>alkalmazni kell a biztonsági tervben </a:t>
            </a:r>
            <a:r>
              <a:rPr lang="hu-HU" i="1" dirty="0" smtClean="0"/>
              <a:t>foglaltakat.</a:t>
            </a:r>
            <a:endParaRPr lang="hu-HU" i="1" dirty="0"/>
          </a:p>
          <a:p>
            <a:pPr algn="just"/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hu-HU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latin typeface="Calibri" pitchFamily="34" charset="0"/>
              </a:rPr>
              <a:t>Jogszabályok</a:t>
            </a:r>
          </a:p>
        </p:txBody>
      </p:sp>
      <p:sp>
        <p:nvSpPr>
          <p:cNvPr id="3085" name="Téglalap 1"/>
          <p:cNvSpPr>
            <a:spLocks noChangeArrowheads="1"/>
          </p:cNvSpPr>
          <p:nvPr/>
        </p:nvSpPr>
        <p:spPr bwMode="auto">
          <a:xfrm>
            <a:off x="290513" y="2178050"/>
            <a:ext cx="8404225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hu-HU" sz="2000" b="1" dirty="0"/>
              <a:t>A tűz elleni védekezésről, a műszaki mentésről és a tűzoltóságról szóló 1996. évi XXXI. törvény (</a:t>
            </a:r>
            <a:r>
              <a:rPr lang="hu-HU" b="1" dirty="0"/>
              <a:t>I. Fejezet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§)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hu-HU" i="1" dirty="0">
                <a:ea typeface="Times New Roman" pitchFamily="18" charset="0"/>
                <a:cs typeface="Arial" charset="0"/>
              </a:rPr>
              <a:t>A hivatásos tűzoltóság, az önkormányzati tűzoltóság, a létesítményi tűzoltóság és a beavatkozó önkéntes tűzoltó egyesület (a továbbiakban együtt: tűzoltóság) a tűz oltása és a műszaki mentés érdekében a személyes szabadságra, a magánlakás sérthetetlenségére és a tulajdonra vonatkozó alkotmányos jogokat - az e törvényben meghatározottak szerint - olyan mértékben korlátozhatja, amely </a:t>
            </a:r>
            <a:r>
              <a:rPr lang="hu-HU" b="1" i="1" dirty="0">
                <a:ea typeface="Times New Roman" pitchFamily="18" charset="0"/>
                <a:cs typeface="Arial" charset="0"/>
              </a:rPr>
              <a:t>arányban áll az élet, a testi épség és anyagi javak védelmével.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437" y="5154236"/>
            <a:ext cx="767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hu-HU" i="1" dirty="0"/>
          </a:p>
          <a:p>
            <a:pPr algn="ctr"/>
            <a:r>
              <a:rPr lang="hu-HU" b="1" i="1" dirty="0">
                <a:solidFill>
                  <a:srgbClr val="FF0000"/>
                </a:solidFill>
              </a:rPr>
              <a:t>Életmentés: </a:t>
            </a:r>
            <a:r>
              <a:rPr lang="hu-HU" i="1" dirty="0">
                <a:solidFill>
                  <a:srgbClr val="FF0000"/>
                </a:solidFill>
              </a:rPr>
              <a:t>a közvetett vagy a közvetlen életveszélyben lévő személyek </a:t>
            </a:r>
          </a:p>
          <a:p>
            <a:pPr algn="ctr"/>
            <a:r>
              <a:rPr lang="hu-HU" i="1" dirty="0">
                <a:solidFill>
                  <a:srgbClr val="FF0000"/>
                </a:solidFill>
              </a:rPr>
              <a:t>veszélyeztetett helyről történő </a:t>
            </a:r>
            <a:r>
              <a:rPr lang="hu-HU" i="1" dirty="0" smtClean="0">
                <a:solidFill>
                  <a:srgbClr val="FF0000"/>
                </a:solidFill>
              </a:rPr>
              <a:t>mentése.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hu-HU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106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2" name="Téglalap 1"/>
          <p:cNvSpPr/>
          <p:nvPr/>
        </p:nvSpPr>
        <p:spPr>
          <a:xfrm>
            <a:off x="2441575" y="49545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300"/>
              </a:spcAft>
              <a:defRPr/>
            </a:pPr>
            <a:endParaRPr lang="hu-HU" b="1" kern="1600" dirty="0"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358900"/>
            <a:ext cx="914400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300"/>
              </a:spcAft>
              <a:defRPr/>
            </a:pPr>
            <a:r>
              <a:rPr lang="hu-HU" b="1" kern="1600" dirty="0">
                <a:latin typeface="Arial" panose="020B0604020202020204" pitchFamily="34" charset="0"/>
              </a:rPr>
              <a:t>A tűzoltóság tűzoltási és műszaki mentési tevékenységének általános szabályairól szóló 39/2011. (XI. 15.) BM rendelet</a:t>
            </a:r>
            <a:endParaRPr lang="hu-HU" sz="2400" b="1" dirty="0">
              <a:latin typeface="+mn-lt"/>
            </a:endParaRPr>
          </a:p>
        </p:txBody>
      </p:sp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415925" y="2263775"/>
            <a:ext cx="8288338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2000" b="1" dirty="0"/>
              <a:t>A tűzoltás vezetését </a:t>
            </a:r>
            <a:r>
              <a:rPr lang="hu-HU" sz="2000" b="1" dirty="0" smtClean="0"/>
              <a:t>végzők életmentést érintő jogai:</a:t>
            </a:r>
            <a:endParaRPr lang="hu-HU" sz="2000" b="1" dirty="0"/>
          </a:p>
          <a:p>
            <a:pPr algn="ctr"/>
            <a:endParaRPr lang="hu-HU" b="1" i="1" dirty="0"/>
          </a:p>
          <a:p>
            <a:pPr>
              <a:buFontTx/>
              <a:buChar char="•"/>
            </a:pPr>
            <a:r>
              <a:rPr lang="hu-HU" sz="1600" i="1" dirty="0"/>
              <a:t> </a:t>
            </a:r>
            <a:r>
              <a:rPr lang="hu-HU" i="1" dirty="0"/>
              <a:t>a tűzoltás vagy életmentés érdekében - a diplomáciai vagy nemzetközi jogon alapuló más mentesség figyelembevételével - természetes és jogi személyek, valamint jogi személyiség nélküli szervezetek tulajdonában, használatában, kezelésében álló területre, létesítménybe behatolást elrendelni;</a:t>
            </a:r>
          </a:p>
          <a:p>
            <a:pPr>
              <a:buFontTx/>
              <a:buChar char="•"/>
            </a:pPr>
            <a:endParaRPr lang="hu-HU" i="1" dirty="0"/>
          </a:p>
          <a:p>
            <a:pPr>
              <a:buFontTx/>
              <a:buChar char="•"/>
            </a:pPr>
            <a:endParaRPr lang="hu-HU" i="1" dirty="0"/>
          </a:p>
          <a:p>
            <a:pPr>
              <a:buFontTx/>
              <a:buChar char="•"/>
            </a:pPr>
            <a:r>
              <a:rPr lang="hu-HU" i="1" dirty="0"/>
              <a:t> bontást elrendelni, különösen ha azt a felderítés, az életmentés, a robbanásveszély, a tűz megközelítése (a behatolás), a tűz terjedésének megakadályozása, a füst, gáz, gőz eltávolítása, az omlásveszély megelőzése, az utómunkálat indokolja; valamint szükség szerint meghatározott felkészültségű szakember segítségét igényelni;</a:t>
            </a:r>
          </a:p>
          <a:p>
            <a:pPr>
              <a:buFontTx/>
              <a:buChar char="•"/>
            </a:pP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Bitkép" r:id="rId5" imgW="7676190" imgH="1019048" progId="PBrush">
                  <p:embed/>
                </p:oleObj>
              </mc:Choice>
              <mc:Fallback>
                <p:oleObj name="Bitkép" r:id="rId5" imgW="7676190" imgH="10190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hu-HU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2" name="Téglalap 1"/>
          <p:cNvSpPr/>
          <p:nvPr/>
        </p:nvSpPr>
        <p:spPr>
          <a:xfrm>
            <a:off x="2441575" y="49545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300"/>
              </a:spcAft>
              <a:defRPr/>
            </a:pPr>
            <a:endParaRPr lang="hu-HU" b="1" kern="1600" dirty="0"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358900"/>
            <a:ext cx="914400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300"/>
              </a:spcAft>
              <a:defRPr/>
            </a:pPr>
            <a:r>
              <a:rPr lang="hu-HU" b="1" kern="1600" dirty="0">
                <a:latin typeface="Arial" panose="020B0604020202020204" pitchFamily="34" charset="0"/>
              </a:rPr>
              <a:t>A tűzoltóság tűzoltási és műszaki mentési tevékenységének általános szabályairól szóló 39/2011. (XI. 15.) BM rendelet</a:t>
            </a:r>
            <a:endParaRPr lang="hu-HU" sz="2400" b="1" dirty="0">
              <a:latin typeface="+mn-lt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415925" y="2800350"/>
            <a:ext cx="828833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2000" b="1" dirty="0"/>
              <a:t>A tűzoltás vezetését végzők </a:t>
            </a:r>
            <a:r>
              <a:rPr lang="hu-HU" sz="2000" b="1" dirty="0">
                <a:solidFill>
                  <a:srgbClr val="000000"/>
                </a:solidFill>
              </a:rPr>
              <a:t>életmentést érintő jogai </a:t>
            </a:r>
            <a:r>
              <a:rPr lang="hu-HU" sz="2000" b="1" dirty="0" smtClean="0"/>
              <a:t>:</a:t>
            </a:r>
            <a:endParaRPr lang="hu-HU" sz="2000" b="1" dirty="0"/>
          </a:p>
          <a:p>
            <a:pPr algn="ctr"/>
            <a:endParaRPr lang="hu-HU" b="1" dirty="0"/>
          </a:p>
          <a:p>
            <a:pPr algn="just">
              <a:buFontTx/>
              <a:buChar char="•"/>
            </a:pPr>
            <a:r>
              <a:rPr lang="hu-HU" i="1" dirty="0"/>
              <a:t>elrendelni a sugárszerelést tartályról (a tűzoltás előkészítésének módozatát) ha az életmentéshez, vagy a felderítéshez szükséges;</a:t>
            </a:r>
          </a:p>
          <a:p>
            <a:pPr algn="just">
              <a:buFontTx/>
              <a:buChar char="•"/>
            </a:pPr>
            <a:endParaRPr lang="hu-HU" i="1" dirty="0"/>
          </a:p>
          <a:p>
            <a:pPr algn="just">
              <a:buFontTx/>
              <a:buChar char="•"/>
            </a:pPr>
            <a:endParaRPr lang="hu-HU" i="1" dirty="0"/>
          </a:p>
          <a:p>
            <a:pPr algn="just"/>
            <a:r>
              <a:rPr lang="hu-HU" i="1" dirty="0"/>
              <a:t>A felderítés az életmentéssel és a tűzoltással kapcsolatos feladatok meghatározásához, azok biztonságos és hatékony végrehajtásához szükséges adatgyűjtés és tájékozódás, amely a tűzjelzéstől az utómunkálatok befejezéséig tart.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hu-HU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3525838" y="1454150"/>
            <a:ext cx="187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2400" b="1"/>
              <a:t>Életmentés</a:t>
            </a:r>
            <a:r>
              <a:rPr lang="hu-HU" b="1" i="1"/>
              <a:t> </a:t>
            </a: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482600" y="1965325"/>
            <a:ext cx="82137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8113" algn="just">
              <a:buFontTx/>
              <a:buChar char="•"/>
            </a:pPr>
            <a:r>
              <a:rPr lang="hu-HU"/>
              <a:t> </a:t>
            </a:r>
            <a:r>
              <a:rPr lang="hu-HU" b="1" i="1"/>
              <a:t>Az életveszélybe került személyek mentését - mint az első és legfontosabb feladatot - akár anyagi kár okozásával is el kell végezni.</a:t>
            </a:r>
          </a:p>
          <a:p>
            <a:pPr indent="138113" algn="just">
              <a:buFontTx/>
              <a:buChar char="•"/>
            </a:pPr>
            <a:endParaRPr lang="hu-HU" b="1" i="1"/>
          </a:p>
          <a:p>
            <a:pPr indent="138113" algn="just">
              <a:buFontTx/>
              <a:buChar char="•"/>
            </a:pPr>
            <a:r>
              <a:rPr lang="hu-HU" i="1"/>
              <a:t> Közvetlen életveszélyben lévőnek kell tekinteni mindazokat, akik olyan helyzetben, állapotban, körülmények között vannak, amelyek alkalmasak az emberi életfunkciók megszüntetésére vagy súlyos károsítására, és ezekből saját erejüknél fogva nem képesek kimenekülni.</a:t>
            </a:r>
          </a:p>
          <a:p>
            <a:pPr indent="138113" algn="just">
              <a:buFontTx/>
              <a:buChar char="•"/>
            </a:pPr>
            <a:endParaRPr lang="hu-HU" i="1"/>
          </a:p>
          <a:p>
            <a:pPr indent="138113" algn="just">
              <a:buFontTx/>
              <a:buChar char="•"/>
            </a:pPr>
            <a:r>
              <a:rPr lang="hu-HU" i="1"/>
              <a:t> Közvetett életveszélyben lévőnek kell tekinteni azokat, akik a közvetlen életveszélyből saját erejüknél fogva képesek menekülni, továbbá mindazokat, akik az életmentés nélkül közvetlen életveszélybe kerülhetnek.</a:t>
            </a:r>
          </a:p>
          <a:p>
            <a:pPr indent="138113">
              <a:buFontTx/>
              <a:buChar char="•"/>
            </a:pPr>
            <a:endParaRPr lang="hu-HU" b="1" i="1"/>
          </a:p>
        </p:txBody>
      </p:sp>
      <p:pic>
        <p:nvPicPr>
          <p:cNvPr id="513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1038" y="4810125"/>
            <a:ext cx="17160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Bitkép" r:id="rId5" imgW="7676190" imgH="1019048" progId="PBrush">
                  <p:embed/>
                </p:oleObj>
              </mc:Choice>
              <mc:Fallback>
                <p:oleObj name="Bitkép" r:id="rId5" imgW="7676190" imgH="10190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hu-HU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74762" name="Rectangle 8"/>
          <p:cNvSpPr>
            <a:spLocks noChangeArrowheads="1"/>
          </p:cNvSpPr>
          <p:nvPr/>
        </p:nvSpPr>
        <p:spPr bwMode="auto">
          <a:xfrm>
            <a:off x="3567113" y="1506538"/>
            <a:ext cx="187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2400" b="1"/>
              <a:t>Életmentés</a:t>
            </a:r>
            <a:r>
              <a:rPr lang="hu-HU" b="1"/>
              <a:t> </a:t>
            </a:r>
          </a:p>
        </p:txBody>
      </p:sp>
      <p:sp>
        <p:nvSpPr>
          <p:cNvPr id="74763" name="Rectangle 9"/>
          <p:cNvSpPr>
            <a:spLocks noChangeArrowheads="1"/>
          </p:cNvSpPr>
          <p:nvPr/>
        </p:nvSpPr>
        <p:spPr bwMode="auto">
          <a:xfrm>
            <a:off x="534988" y="2152650"/>
            <a:ext cx="82137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8113" algn="just">
              <a:buFontTx/>
              <a:buChar char="•"/>
            </a:pPr>
            <a:r>
              <a:rPr lang="hu-HU" b="1" i="1"/>
              <a:t>A mentési sorrendet a tűzoltásvezető dönti el.</a:t>
            </a:r>
            <a:r>
              <a:rPr lang="hu-HU" i="1"/>
              <a:t> A mentési sorrend meghatározásához a helyszínen tartózkodó orvos, vagy mentőtiszt véleményét lehetőség szerint ki kell kérni. A veszélyeztetett személy mentését - annak akarata ellenére is - végre kell hajtani.</a:t>
            </a:r>
          </a:p>
          <a:p>
            <a:pPr indent="138113" algn="just">
              <a:buFontTx/>
              <a:buChar char="•"/>
            </a:pPr>
            <a:endParaRPr lang="hu-HU" i="1"/>
          </a:p>
          <a:p>
            <a:pPr indent="138113" algn="just">
              <a:buFontTx/>
              <a:buChar char="•"/>
            </a:pPr>
            <a:r>
              <a:rPr lang="hu-HU" i="1"/>
              <a:t> </a:t>
            </a:r>
            <a:r>
              <a:rPr lang="hu-HU" b="1" i="1"/>
              <a:t>Az életmentést</a:t>
            </a:r>
            <a:r>
              <a:rPr lang="hu-HU" i="1"/>
              <a:t>, ha kényszerítő körülmény másként nem indokolja, </a:t>
            </a:r>
            <a:r>
              <a:rPr lang="hu-HU" b="1" i="1"/>
              <a:t>legalább két személynek kell végrehajtania.</a:t>
            </a:r>
          </a:p>
        </p:txBody>
      </p:sp>
      <p:pic>
        <p:nvPicPr>
          <p:cNvPr id="74764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6450" y="3956050"/>
            <a:ext cx="418306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6159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6160" name="Rectangle 8"/>
          <p:cNvSpPr>
            <a:spLocks noChangeArrowheads="1"/>
          </p:cNvSpPr>
          <p:nvPr/>
        </p:nvSpPr>
        <p:spPr bwMode="auto">
          <a:xfrm>
            <a:off x="0" y="1733550"/>
            <a:ext cx="847883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8113"/>
            <a:r>
              <a:rPr lang="hu-HU" b="1"/>
              <a:t>A tűzoltásvezető az életmentés elrendelésekor dönt:</a:t>
            </a:r>
          </a:p>
          <a:p>
            <a:pPr indent="138113"/>
            <a:endParaRPr lang="hu-HU" b="1"/>
          </a:p>
          <a:p>
            <a:pPr indent="138113"/>
            <a:r>
              <a:rPr lang="hu-HU" sz="1600" i="1"/>
              <a:t>	</a:t>
            </a:r>
            <a:r>
              <a:rPr lang="hu-HU" i="1"/>
              <a:t>a) a közvetlenül vagy közvetetten életveszélybe kerültek mentéséről,</a:t>
            </a:r>
          </a:p>
          <a:p>
            <a:pPr indent="138113"/>
            <a:endParaRPr lang="hu-HU" i="1"/>
          </a:p>
          <a:p>
            <a:pPr indent="138113"/>
            <a:r>
              <a:rPr lang="hu-HU" i="1"/>
              <a:t>	b) a kiürítési és mentési útvonalak kijelöléséről, biztosításának módjáról,</a:t>
            </a:r>
          </a:p>
          <a:p>
            <a:pPr indent="138113"/>
            <a:endParaRPr lang="hu-HU" i="1"/>
          </a:p>
          <a:p>
            <a:pPr indent="138113"/>
            <a:r>
              <a:rPr lang="hu-HU" i="1"/>
              <a:t>	c) az életmentés sorrendjéről, módjáról, eszközeiről,</a:t>
            </a:r>
          </a:p>
          <a:p>
            <a:pPr indent="138113"/>
            <a:endParaRPr lang="hu-HU" i="1"/>
          </a:p>
          <a:p>
            <a:pPr indent="138113"/>
            <a:r>
              <a:rPr lang="hu-HU" i="1"/>
              <a:t>	d) a életmentést végrehajtók parancsnokának kijelöléséről.</a:t>
            </a:r>
          </a:p>
          <a:p>
            <a:pPr indent="138113"/>
            <a:endParaRPr lang="hu-HU" sz="1600" i="1"/>
          </a:p>
          <a:p>
            <a:pPr indent="138113"/>
            <a:endParaRPr lang="hu-HU"/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018213" y="3635375"/>
          <a:ext cx="2947987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Photo Editor fénykép" r:id="rId6" imgW="2933333" imgH="3057143" progId="">
                  <p:embed/>
                </p:oleObj>
              </mc:Choice>
              <mc:Fallback>
                <p:oleObj name="Photo Editor fénykép" r:id="rId6" imgW="2933333" imgH="3057143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3635375"/>
                        <a:ext cx="2947987" cy="307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Bitkép" r:id="rId5" imgW="7676190" imgH="1019048" progId="PBrush">
                  <p:embed/>
                </p:oleObj>
              </mc:Choice>
              <mc:Fallback>
                <p:oleObj name="Bitkép" r:id="rId5" imgW="7676190" imgH="10190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76809" name="Rectangle 8"/>
          <p:cNvSpPr>
            <a:spLocks noChangeArrowheads="1"/>
          </p:cNvSpPr>
          <p:nvPr/>
        </p:nvSpPr>
        <p:spPr bwMode="auto">
          <a:xfrm>
            <a:off x="509588" y="2301875"/>
            <a:ext cx="78581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8113" algn="just"/>
            <a:r>
              <a:rPr lang="hu-HU" i="1"/>
              <a:t>Az életmentés során olyan mentési módot kell választani, ami a mentendő és a életmentést végző személyekre nézve a legkisebb kockázattal jár. </a:t>
            </a:r>
          </a:p>
          <a:p>
            <a:pPr indent="138113" algn="just"/>
            <a:endParaRPr lang="hu-HU" i="1"/>
          </a:p>
          <a:p>
            <a:pPr indent="138113" algn="just"/>
            <a:r>
              <a:rPr lang="hu-HU" i="1"/>
              <a:t>Életmentésre, kiürítésre mindig a legbiztonságosabb, legkedvezőbb természetes útvonalat kell választani. Ennek hiányában a tűzoltásvezető döntése alapján a tűzoltóság és más szervezet gépi eszközei, kézi létrái, kötéltechnikai és egyéb mentőeszközei is használhatók. A mentési útvonalak biztonságát az életmentés teljes ideje alatt biztosítani kell.</a:t>
            </a:r>
          </a:p>
          <a:p>
            <a:pPr indent="138113" algn="just"/>
            <a:endParaRPr lang="hu-HU" i="1"/>
          </a:p>
          <a:p>
            <a:pPr indent="138113" algn="just"/>
            <a:endParaRPr lang="hu-HU" i="1"/>
          </a:p>
          <a:p>
            <a:pPr indent="138113" algn="just"/>
            <a:r>
              <a:rPr lang="hu-HU" i="1"/>
              <a:t>A tűzoltásvezető „mentési csoport parancsnok” beosztást szervezhet.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Bitkép" r:id="rId5" imgW="7676190" imgH="1019048" progId="PBrush">
                  <p:embed/>
                </p:oleObj>
              </mc:Choice>
              <mc:Fallback>
                <p:oleObj name="Bitkép" r:id="rId5" imgW="7676190" imgH="10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708025" y="1314450"/>
            <a:ext cx="8054975" cy="191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hu-H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7" name="Text Box 6"/>
          <p:cNvSpPr txBox="1">
            <a:spLocks noChangeArrowheads="1"/>
          </p:cNvSpPr>
          <p:nvPr/>
        </p:nvSpPr>
        <p:spPr bwMode="auto">
          <a:xfrm>
            <a:off x="1016000" y="3563938"/>
            <a:ext cx="7381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hu-HU" i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78858" name="Text Box 7"/>
          <p:cNvSpPr txBox="1">
            <a:spLocks noChangeArrowheads="1"/>
          </p:cNvSpPr>
          <p:nvPr/>
        </p:nvSpPr>
        <p:spPr bwMode="auto">
          <a:xfrm>
            <a:off x="688975" y="3608388"/>
            <a:ext cx="782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78859" name="Rectangle 8"/>
          <p:cNvSpPr>
            <a:spLocks noChangeArrowheads="1"/>
          </p:cNvSpPr>
          <p:nvPr/>
        </p:nvSpPr>
        <p:spPr bwMode="auto">
          <a:xfrm>
            <a:off x="522288" y="2124075"/>
            <a:ext cx="77851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8113" algn="just"/>
            <a:r>
              <a:rPr lang="hu-HU" i="1"/>
              <a:t>A </a:t>
            </a:r>
            <a:r>
              <a:rPr lang="hu-HU" b="1" i="1"/>
              <a:t>mentési csoport parancsnok</a:t>
            </a:r>
            <a:r>
              <a:rPr lang="hu-HU" i="1"/>
              <a:t> a tűzoltásvezető vagy tűzoltásvezető-helyettes által az élet, állat, tárgy mentési feladatok végrehajtására kijelölt tűzoltók parancsnoka, elöljárója a mentési csoport tagjainak, akiket elsősorban önként jelentkezők közül kell kiválasztani.</a:t>
            </a:r>
          </a:p>
          <a:p>
            <a:pPr indent="138113" algn="just"/>
            <a:endParaRPr lang="hu-HU" i="1"/>
          </a:p>
          <a:p>
            <a:pPr indent="138113" algn="just">
              <a:buFontTx/>
              <a:buChar char="•"/>
            </a:pPr>
            <a:r>
              <a:rPr lang="hu-HU" i="1"/>
              <a:t> A mentési csoport parancsnok önkéntes jelentkezés hiányában a tűzoltásvezető vagy tűzoltásvezető-helyettes egyetértésével jogosult a csoport tagjainak kijelölésére.</a:t>
            </a:r>
          </a:p>
          <a:p>
            <a:pPr indent="138113" algn="just">
              <a:buFontTx/>
              <a:buChar char="•"/>
            </a:pPr>
            <a:endParaRPr lang="hu-HU" i="1"/>
          </a:p>
          <a:p>
            <a:pPr indent="138113" algn="just">
              <a:buFontTx/>
              <a:buChar char="•"/>
            </a:pPr>
            <a:r>
              <a:rPr lang="hu-HU" i="1"/>
              <a:t> A mentési csoport parancsnok kötelessége a meghatározott sorrendben, módon és útvonalon a csoporttal az élet, állat, tárgy mentést végrehajtani, a csoport tagjai részére a szükséges személyi védőfelszerelések használatát szükség szerint elrendelni.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655</TotalTime>
  <Words>1058</Words>
  <Application>Microsoft Office PowerPoint</Application>
  <PresentationFormat>Diavetítés a képernyőre (4:3 oldalarány)</PresentationFormat>
  <Paragraphs>154</Paragraphs>
  <Slides>13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Office-téma</vt:lpstr>
      <vt:lpstr>Bitkép</vt:lpstr>
      <vt:lpstr>Photo Editor fénykép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BM OKF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Tímár Tamás</dc:creator>
  <cp:lastModifiedBy>Vinkó Kornél</cp:lastModifiedBy>
  <cp:revision>60</cp:revision>
  <dcterms:created xsi:type="dcterms:W3CDTF">2016-08-18T08:47:51Z</dcterms:created>
  <dcterms:modified xsi:type="dcterms:W3CDTF">2016-12-05T14:52:36Z</dcterms:modified>
</cp:coreProperties>
</file>