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1" r:id="rId3"/>
    <p:sldId id="310" r:id="rId4"/>
    <p:sldId id="312" r:id="rId5"/>
    <p:sldId id="313" r:id="rId6"/>
    <p:sldId id="314" r:id="rId7"/>
    <p:sldId id="315" r:id="rId8"/>
    <p:sldId id="316" r:id="rId9"/>
    <p:sldId id="318" r:id="rId10"/>
    <p:sldId id="320" r:id="rId11"/>
    <p:sldId id="319" r:id="rId12"/>
    <p:sldId id="317" r:id="rId13"/>
    <p:sldId id="321" r:id="rId14"/>
    <p:sldId id="272" r:id="rId15"/>
    <p:sldId id="303" r:id="rId16"/>
    <p:sldId id="295" r:id="rId17"/>
    <p:sldId id="297" r:id="rId18"/>
    <p:sldId id="296" r:id="rId19"/>
    <p:sldId id="299" r:id="rId20"/>
    <p:sldId id="323" r:id="rId21"/>
    <p:sldId id="300" r:id="rId22"/>
    <p:sldId id="301" r:id="rId23"/>
    <p:sldId id="259" r:id="rId24"/>
    <p:sldId id="307" r:id="rId25"/>
    <p:sldId id="308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99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9395" autoAdjust="0"/>
  </p:normalViewPr>
  <p:slideViewPr>
    <p:cSldViewPr>
      <p:cViewPr varScale="1">
        <p:scale>
          <a:sx n="107" d="100"/>
          <a:sy n="107" d="100"/>
        </p:scale>
        <p:origin x="8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A87E19-6A79-4164-BC55-0047E2E9174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943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DBEDCF-2655-47C5-A968-FE13F11AFC68}" type="slidenum">
              <a:rPr lang="hu-HU" altLang="hu-HU" smtClean="0"/>
              <a:pPr/>
              <a:t>14</a:t>
            </a:fld>
            <a:endParaRPr lang="hu-HU" altLang="hu-HU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>
                <a:latin typeface="Arial" charset="0"/>
              </a:rPr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4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662657-9D26-43BF-9FB8-CB6F3B5864DC}" type="slidenum">
              <a:rPr lang="hu-HU" altLang="hu-HU" smtClean="0"/>
              <a:pPr/>
              <a:t>15</a:t>
            </a:fld>
            <a:endParaRPr lang="hu-HU" altLang="hu-HU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>
                <a:latin typeface="Arial" charset="0"/>
              </a:rPr>
              <a:t>Sajnos a jelenlegi diszlokáció nem biztosítja a települések gyors elérését a 	hivatásos mentőerők számára, ezért a diszlokációt módosítani kell, illetve a tűzoltási, műszaki mentési tevékenységbe bevonásra kerültek az önkormányzati tűzoltóságok is, akik a vállalt feladathoz állami támogatásban részesülnek. Az önkormányzati tűzoltóságok a hivatásos tűzoltóságok működési területén 	belül vonulási területtel rendelkeznek.</a:t>
            </a:r>
          </a:p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6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585F9A-C70F-4C0A-BB8A-24CE8AA1B14C}" type="slidenum">
              <a:rPr lang="hu-HU" altLang="hu-HU" smtClean="0"/>
              <a:pPr/>
              <a:t>16</a:t>
            </a:fld>
            <a:endParaRPr lang="hu-HU" altLang="hu-HU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>
                <a:latin typeface="Arial" charset="0"/>
              </a:rPr>
              <a:t>A besorolás alapelve a közútra vetített távolság. A meglévő és leendő őrsök esetében az őrs székhelye kerül figyelembevételre a felosztásnál.</a:t>
            </a:r>
          </a:p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9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0989F7-F5B8-47B3-87A9-215940318DDD}" type="slidenum">
              <a:rPr lang="hu-HU" altLang="hu-HU" smtClean="0"/>
              <a:pPr/>
              <a:t>17</a:t>
            </a:fld>
            <a:endParaRPr lang="hu-HU" altLang="hu-HU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0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AE7F6B-1259-433A-A160-C2BF8940A303}" type="slidenum">
              <a:rPr lang="hu-HU" altLang="hu-HU" smtClean="0"/>
              <a:pPr/>
              <a:t>18</a:t>
            </a:fld>
            <a:endParaRPr lang="hu-HU" altLang="hu-HU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>
                <a:latin typeface="Arial" charset="0"/>
              </a:rPr>
              <a:t>Az önkormányzati tűzoltóság a közvetlenül kapott jelzést értékeli és végrehajtja az egységek riasztását, valamint jelenti a működési terület szerinti HTP ügyeletére az eseményt. A HTP jóváhagyja azt, vagy az információ alapján újabb egység riasztását rendeli el.</a:t>
            </a:r>
          </a:p>
          <a:p>
            <a:pPr eaLnBrk="1" hangingPunct="1"/>
            <a:r>
              <a:rPr lang="hu-HU" altLang="hu-HU" smtClean="0">
                <a:latin typeface="Arial" charset="0"/>
              </a:rPr>
              <a:t>A HTP a hozzá befutó jelzés alapján riasztja az ÖTP-t.</a:t>
            </a:r>
          </a:p>
        </p:txBody>
      </p:sp>
    </p:spTree>
    <p:extLst>
      <p:ext uri="{BB962C8B-B14F-4D97-AF65-F5344CB8AC3E}">
        <p14:creationId xmlns:p14="http://schemas.microsoft.com/office/powerpoint/2010/main" val="235136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D7E554-0416-4BEB-842A-69F9AABEF0E2}" type="slidenum">
              <a:rPr lang="hu-HU" altLang="hu-HU" smtClean="0"/>
              <a:pPr/>
              <a:t>19</a:t>
            </a:fld>
            <a:endParaRPr lang="hu-HU" altLang="hu-HU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4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2582E3-FB65-4CE2-8693-638DBCF66AD5}" type="slidenum">
              <a:rPr lang="hu-HU" altLang="hu-HU" smtClean="0"/>
              <a:pPr/>
              <a:t>20</a:t>
            </a:fld>
            <a:endParaRPr lang="hu-HU" altLang="hu-HU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017434-D35A-4E50-8E96-BE3759ABF653}" type="slidenum">
              <a:rPr lang="hu-HU" altLang="hu-HU" smtClean="0"/>
              <a:pPr/>
              <a:t>21</a:t>
            </a:fld>
            <a:endParaRPr lang="hu-HU" altLang="hu-HU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5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02CBF1-4238-42BF-A0CD-C6C9818675AF}" type="slidenum">
              <a:rPr lang="hu-HU" altLang="hu-HU" smtClean="0"/>
              <a:pPr/>
              <a:t>22</a:t>
            </a:fld>
            <a:endParaRPr lang="hu-HU" altLang="hu-HU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DA83-22B2-4738-BDAD-79174A3355E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B7FA5-E27D-410A-8200-41FDAFCCF78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C84C-311B-45B1-AF0E-DF113F4629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592C2-E217-4501-97BE-176DD19E43D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56A51-3F62-416A-A561-E59B8AA67EB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87AF-E444-460A-BE90-584866EA130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5572-DEAD-419C-B778-E0808C11105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00A8-07E9-4A46-82A9-C2F0973D76E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EA16-DD2F-4FEE-B2B8-F5C9B6CEF50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DB6E2-62B9-4EFE-A68C-6C92884AC99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3970B-CC8C-483A-81FF-079D5188A5E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D7551C2-1D49-4DA8-B4C0-347E2AD9016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125" y="2438400"/>
            <a:ext cx="7683500" cy="1830388"/>
          </a:xfrm>
        </p:spPr>
        <p:txBody>
          <a:bodyPr anchor="ctr"/>
          <a:lstStyle/>
          <a:p>
            <a:pPr eaLnBrk="1" hangingPunct="1">
              <a:lnSpc>
                <a:spcPct val="120000"/>
              </a:lnSpc>
            </a:pPr>
            <a:r>
              <a:rPr lang="hu-HU" altLang="hu-HU" sz="3600" b="1" dirty="0" smtClean="0"/>
              <a:t/>
            </a:r>
            <a:br>
              <a:rPr lang="hu-HU" altLang="hu-HU" sz="3600" b="1" dirty="0" smtClean="0"/>
            </a:br>
            <a:r>
              <a:rPr lang="hu-HU" altLang="hu-HU" sz="3600" b="1" dirty="0" smtClean="0"/>
              <a:t>Oltóanyag ismeret </a:t>
            </a:r>
            <a:r>
              <a:rPr lang="hu-HU" altLang="hu-HU" sz="3600" b="1" smtClean="0"/>
              <a:t/>
            </a:r>
            <a:br>
              <a:rPr lang="hu-HU" altLang="hu-HU" sz="3600" b="1" smtClean="0"/>
            </a:br>
            <a:r>
              <a:rPr lang="hu-HU" altLang="hu-HU" sz="3200" b="1" smtClean="0"/>
              <a:t>porral oltás </a:t>
            </a:r>
            <a:r>
              <a:rPr lang="hu-HU" altLang="hu-HU" sz="3200" b="1" dirty="0" smtClean="0"/>
              <a:t>és oltógázok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6868" name="Rectangle 11"/>
          <p:cNvSpPr>
            <a:spLocks noChangeArrowheads="1"/>
          </p:cNvSpPr>
          <p:nvPr/>
        </p:nvSpPr>
        <p:spPr bwMode="auto">
          <a:xfrm>
            <a:off x="0" y="1358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>
                <a:cs typeface="Times New Roman" pitchFamily="18" charset="0"/>
              </a:rPr>
              <a:t> </a:t>
            </a:r>
            <a:r>
              <a:rPr lang="hu-HU" altLang="hu-HU" sz="2400" b="1">
                <a:cs typeface="Times New Roman" pitchFamily="18" charset="0"/>
              </a:rPr>
              <a:t>Oltóhatások jelentkezése – sorrendiség szerint</a:t>
            </a:r>
            <a:r>
              <a:rPr lang="hu-HU" altLang="hu-HU" sz="2400"/>
              <a:t> </a:t>
            </a:r>
            <a:endParaRPr lang="hu-HU" altLang="hu-HU" sz="2400" b="1"/>
          </a:p>
        </p:txBody>
      </p:sp>
      <p:sp>
        <p:nvSpPr>
          <p:cNvPr id="36869" name="Text Box 46"/>
          <p:cNvSpPr txBox="1">
            <a:spLocks noChangeArrowheads="1"/>
          </p:cNvSpPr>
          <p:nvPr/>
        </p:nvSpPr>
        <p:spPr bwMode="auto">
          <a:xfrm>
            <a:off x="431800" y="2168525"/>
            <a:ext cx="837088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u-HU" altLang="hu-HU" i="1"/>
              <a:t> </a:t>
            </a:r>
            <a:r>
              <a:rPr lang="hu-HU" altLang="hu-HU">
                <a:cs typeface="Times New Roman" pitchFamily="18" charset="0"/>
              </a:rPr>
              <a:t>a kémiai reakció (az égés) zónájában </a:t>
            </a:r>
            <a:r>
              <a:rPr lang="hu-HU" altLang="hu-HU" i="1">
                <a:cs typeface="Times New Roman" pitchFamily="18" charset="0"/>
              </a:rPr>
              <a:t>a lángszerkezet fizikai felbontása</a:t>
            </a:r>
            <a:r>
              <a:rPr lang="hu-HU" altLang="hu-HU">
                <a:cs typeface="Times New Roman" pitchFamily="18" charset="0"/>
              </a:rPr>
              <a:t> (hőkiegyenlítés);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hu-HU" altLang="hu-HU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u-HU" altLang="hu-HU" i="1">
                <a:cs typeface="Times New Roman" pitchFamily="18" charset="0"/>
              </a:rPr>
              <a:t> hőelvonás</a:t>
            </a:r>
            <a:r>
              <a:rPr lang="hu-HU" altLang="hu-HU">
                <a:cs typeface="Times New Roman" pitchFamily="18" charset="0"/>
              </a:rPr>
              <a:t> az égési reakció zónájából (hűtés);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hu-HU" altLang="hu-HU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u-HU" altLang="hu-HU">
                <a:cs typeface="Times New Roman" pitchFamily="18" charset="0"/>
              </a:rPr>
              <a:t> a por bomlása, szublimálása – endotermikus folyamat – hőelvonás (hűtés);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hu-HU" altLang="hu-HU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u-HU" altLang="hu-HU">
                <a:cs typeface="Times New Roman" pitchFamily="18" charset="0"/>
              </a:rPr>
              <a:t> az égési zóna gőzei, gázai koncentrációjának felhígítása az oltópor  bomlástermékeivel, amelyek inert, vagy halon gázok, gőzök (kiszorító hatás);</a:t>
            </a:r>
            <a:r>
              <a:rPr lang="hu-HU" altLang="hu-HU"/>
              <a:t> </a:t>
            </a:r>
          </a:p>
          <a:p>
            <a:pPr algn="just">
              <a:lnSpc>
                <a:spcPct val="150000"/>
              </a:lnSpc>
            </a:pPr>
            <a:endParaRPr lang="hu-HU" altLang="hu-HU"/>
          </a:p>
        </p:txBody>
      </p:sp>
      <p:sp>
        <p:nvSpPr>
          <p:cNvPr id="36870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7892" name="Rectangle 11"/>
          <p:cNvSpPr>
            <a:spLocks noChangeArrowheads="1"/>
          </p:cNvSpPr>
          <p:nvPr/>
        </p:nvSpPr>
        <p:spPr bwMode="auto">
          <a:xfrm>
            <a:off x="0" y="1358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>
                <a:cs typeface="Times New Roman" pitchFamily="18" charset="0"/>
              </a:rPr>
              <a:t>Az oltópor felhasználási lehetőségei</a:t>
            </a:r>
            <a:endParaRPr lang="hu-HU" altLang="hu-HU" sz="2400" b="1"/>
          </a:p>
        </p:txBody>
      </p:sp>
      <p:sp>
        <p:nvSpPr>
          <p:cNvPr id="37893" name="Text Box 46"/>
          <p:cNvSpPr txBox="1">
            <a:spLocks noChangeArrowheads="1"/>
          </p:cNvSpPr>
          <p:nvPr/>
        </p:nvSpPr>
        <p:spPr bwMode="auto">
          <a:xfrm>
            <a:off x="431800" y="2033588"/>
            <a:ext cx="8370888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>
                <a:cs typeface="Times New Roman" pitchFamily="18" charset="0"/>
              </a:rPr>
              <a:t>életmentésnél a lángleverő tulajdonság miatt jól használható (a behatolást elősegítve);</a:t>
            </a: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>
                <a:cs typeface="Times New Roman" pitchFamily="18" charset="0"/>
              </a:rPr>
              <a:t>feszültség alatti </a:t>
            </a:r>
            <a:r>
              <a:rPr lang="hu-HU" altLang="hu-HU"/>
              <a:t>elektromos berendezések </a:t>
            </a:r>
            <a:r>
              <a:rPr lang="hu-HU" altLang="hu-HU">
                <a:cs typeface="Times New Roman" pitchFamily="18" charset="0"/>
              </a:rPr>
              <a:t>tüzeinek oltására.</a:t>
            </a:r>
            <a:r>
              <a:rPr lang="hu-HU" altLang="hu-HU" b="1">
                <a:cs typeface="Times New Roman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endParaRPr lang="hu-HU" altLang="hu-HU" b="1"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endParaRPr lang="hu-HU" altLang="hu-HU" b="1"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endParaRPr lang="hu-HU" altLang="hu-HU" b="1"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endParaRPr lang="hu-HU" altLang="hu-HU" b="1"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endParaRPr lang="hu-HU" altLang="hu-HU" b="1"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endParaRPr lang="hu-HU" altLang="hu-HU" b="1">
              <a:cs typeface="Times New Roman" pitchFamily="18" charset="0"/>
            </a:endParaRPr>
          </a:p>
          <a:p>
            <a:pPr marL="285750" indent="-285750" algn="ctr"/>
            <a:r>
              <a:rPr lang="hu-HU" altLang="hu-HU" b="1">
                <a:cs typeface="Times New Roman" pitchFamily="18" charset="0"/>
              </a:rPr>
              <a:t>    </a:t>
            </a:r>
          </a:p>
          <a:p>
            <a:pPr marL="285750" indent="-285750" algn="ctr"/>
            <a:r>
              <a:rPr lang="hu-HU" altLang="hu-HU" b="1">
                <a:cs typeface="Times New Roman" pitchFamily="18" charset="0"/>
              </a:rPr>
              <a:t>A visszagyulladás veszélye miatt a lángleverést követően a további hűtésről gondoskodni szükséges!</a:t>
            </a:r>
            <a:r>
              <a:rPr lang="hu-HU" altLang="hu-HU"/>
              <a:t> </a:t>
            </a:r>
          </a:p>
        </p:txBody>
      </p:sp>
      <p:sp>
        <p:nvSpPr>
          <p:cNvPr id="37894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  <p:pic>
        <p:nvPicPr>
          <p:cNvPr id="37895" name="Kép 6" descr="tuz_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2238" y="3384550"/>
            <a:ext cx="32829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Kép 7" descr="letöltés (1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7100" y="3429000"/>
            <a:ext cx="36004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0" y="1397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/>
              <a:t>Felhasználás előnyei</a:t>
            </a:r>
            <a:endParaRPr lang="hu-HU" altLang="hu-HU" sz="2400" b="1" i="1" u="sng"/>
          </a:p>
        </p:txBody>
      </p:sp>
      <p:sp>
        <p:nvSpPr>
          <p:cNvPr id="38917" name="Text Box 46"/>
          <p:cNvSpPr txBox="1">
            <a:spLocks noChangeArrowheads="1"/>
          </p:cNvSpPr>
          <p:nvPr/>
        </p:nvSpPr>
        <p:spPr bwMode="auto">
          <a:xfrm>
            <a:off x="341313" y="2438400"/>
            <a:ext cx="79660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nem mérgező</a:t>
            </a: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tömegegységre vonatkoztatva a legnagyobb oltási teljesítménnyel rendelkezik</a:t>
            </a: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elektromos tűz oltására alkalmas (MSZ EN 3 </a:t>
            </a:r>
            <a:r>
              <a:rPr lang="hu-HU" altLang="hu-HU" dirty="0" err="1">
                <a:cs typeface="Times New Roman" pitchFamily="18" charset="0"/>
              </a:rPr>
              <a:t>szabv</a:t>
            </a:r>
            <a:r>
              <a:rPr lang="hu-HU" altLang="hu-HU" dirty="0">
                <a:cs typeface="Times New Roman" pitchFamily="18" charset="0"/>
              </a:rPr>
              <a:t>. Min. 1000V)</a:t>
            </a: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speciális bevethetőség (fém </a:t>
            </a:r>
            <a:r>
              <a:rPr lang="hu-HU" altLang="hu-HU" dirty="0" smtClean="0">
                <a:cs typeface="Times New Roman" pitchFamily="18" charset="0"/>
              </a:rPr>
              <a:t>tüzek) </a:t>
            </a:r>
            <a:r>
              <a:rPr lang="hu-HU" altLang="hu-HU" b="1" dirty="0" smtClean="0">
                <a:solidFill>
                  <a:srgbClr val="FF0000"/>
                </a:solidFill>
                <a:cs typeface="Times New Roman" pitchFamily="18" charset="0"/>
              </a:rPr>
              <a:t>csak </a:t>
            </a:r>
            <a:r>
              <a:rPr lang="hu-HU" altLang="hu-HU" b="1" dirty="0" smtClean="0">
                <a:solidFill>
                  <a:srgbClr val="FF0000"/>
                </a:solidFill>
                <a:cs typeface="Times New Roman" pitchFamily="18" charset="0"/>
              </a:rPr>
              <a:t>arra alkalmas oltópor!</a:t>
            </a:r>
            <a:endParaRPr lang="hu-HU" altLang="hu-HU" b="1" dirty="0">
              <a:solidFill>
                <a:srgbClr val="FF0000"/>
              </a:solidFill>
            </a:endParaRPr>
          </a:p>
        </p:txBody>
      </p:sp>
      <p:sp>
        <p:nvSpPr>
          <p:cNvPr id="38918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  <p:pic>
        <p:nvPicPr>
          <p:cNvPr id="38919" name="Kép 6" descr="images (3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7054" y="4628753"/>
            <a:ext cx="2972045" cy="206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9940" name="Rectangle 11"/>
          <p:cNvSpPr>
            <a:spLocks noChangeArrowheads="1"/>
          </p:cNvSpPr>
          <p:nvPr/>
        </p:nvSpPr>
        <p:spPr bwMode="auto">
          <a:xfrm>
            <a:off x="0" y="1358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>
                <a:cs typeface="Times New Roman" pitchFamily="18" charset="0"/>
              </a:rPr>
              <a:t>Felhasználás hátrányai</a:t>
            </a:r>
            <a:r>
              <a:rPr lang="hu-HU" altLang="hu-HU" sz="2400"/>
              <a:t> </a:t>
            </a:r>
            <a:endParaRPr lang="hu-HU" altLang="hu-HU" sz="2400" b="1"/>
          </a:p>
        </p:txBody>
      </p:sp>
      <p:sp>
        <p:nvSpPr>
          <p:cNvPr id="39941" name="Text Box 46"/>
          <p:cNvSpPr txBox="1">
            <a:spLocks noChangeArrowheads="1"/>
          </p:cNvSpPr>
          <p:nvPr/>
        </p:nvSpPr>
        <p:spPr bwMode="auto">
          <a:xfrm>
            <a:off x="431800" y="2033588"/>
            <a:ext cx="8370888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>
                <a:cs typeface="Times New Roman" pitchFamily="18" charset="0"/>
              </a:rPr>
              <a:t>forgó, alkatrészeknél koptatóhatás je</a:t>
            </a:r>
            <a:r>
              <a:rPr lang="hu-HU" altLang="hu-HU"/>
              <a:t>lentkezik</a:t>
            </a: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>
                <a:cs typeface="Times New Roman" pitchFamily="18" charset="0"/>
              </a:rPr>
              <a:t>értékes berendezések tüzei  esetén adott a másodlagos károkozás lehetősége</a:t>
            </a: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>
                <a:cs typeface="Times New Roman" pitchFamily="18" charset="0"/>
              </a:rPr>
              <a:t>alapvetően a kezdeti tüzek oltására alkalmas</a:t>
            </a: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>
                <a:cs typeface="Times New Roman" pitchFamily="18" charset="0"/>
              </a:rPr>
              <a:t>viszonylag rövid hatósugár</a:t>
            </a: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>
                <a:cs typeface="Times New Roman" pitchFamily="18" charset="0"/>
              </a:rPr>
              <a:t>érzékeny a légmozgásra</a:t>
            </a:r>
          </a:p>
        </p:txBody>
      </p:sp>
      <p:sp>
        <p:nvSpPr>
          <p:cNvPr id="39942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063" y="3836988"/>
            <a:ext cx="4316412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13589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600" b="1"/>
              <a:t>Oltógázok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03288" y="2349500"/>
            <a:ext cx="733742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spcBef>
                <a:spcPct val="50000"/>
              </a:spcBef>
            </a:pPr>
            <a:r>
              <a:rPr lang="hu-HU" altLang="hu-HU" sz="2400" b="1" dirty="0"/>
              <a:t>Oltógázok alkalmazásának lehetőségei</a:t>
            </a:r>
          </a:p>
          <a:p>
            <a:pPr marL="285750" indent="-285750" algn="just">
              <a:spcBef>
                <a:spcPct val="50000"/>
              </a:spcBef>
            </a:pPr>
            <a:endParaRPr lang="hu-HU" altLang="hu-HU" b="1" dirty="0"/>
          </a:p>
          <a:p>
            <a:pPr marL="285750" indent="-285750" algn="just"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bonyolult felépítésű, zárt térben elhelyezett gépek, berendezések védelmére, amelyek szűk nyílásaink, szellőzőrácsaink keresztül juttatható be az </a:t>
            </a:r>
            <a:r>
              <a:rPr lang="hu-HU" altLang="hu-HU" dirty="0" smtClean="0">
                <a:cs typeface="Times New Roman" pitchFamily="18" charset="0"/>
              </a:rPr>
              <a:t>oltóanyag </a:t>
            </a:r>
            <a:r>
              <a:rPr lang="hu-HU" altLang="hu-HU" dirty="0">
                <a:cs typeface="Times New Roman" pitchFamily="18" charset="0"/>
              </a:rPr>
              <a:t>(például: zárt szekrényes elektromos tápegységek, számítógépek zárt egységeinek védelme);</a:t>
            </a:r>
          </a:p>
          <a:p>
            <a:pPr marL="285750" indent="-285750" algn="just"/>
            <a:endParaRPr lang="hu-HU" altLang="hu-HU" dirty="0">
              <a:cs typeface="Times New Roman" pitchFamily="18" charset="0"/>
            </a:endParaRPr>
          </a:p>
          <a:p>
            <a:pPr marL="285750" indent="-285750" algn="just"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ahol olyan anyaggal dolgoznak, melyek </a:t>
            </a:r>
            <a:r>
              <a:rPr lang="hu-HU" altLang="hu-HU" dirty="0" smtClean="0">
                <a:cs typeface="Times New Roman" pitchFamily="18" charset="0"/>
              </a:rPr>
              <a:t>az oltógázzal nem, de más </a:t>
            </a:r>
            <a:r>
              <a:rPr lang="hu-HU" altLang="hu-HU" dirty="0">
                <a:cs typeface="Times New Roman" pitchFamily="18" charset="0"/>
              </a:rPr>
              <a:t>oltóanyagokkal </a:t>
            </a:r>
            <a:r>
              <a:rPr lang="hu-HU" altLang="hu-HU" dirty="0" smtClean="0">
                <a:cs typeface="Times New Roman" pitchFamily="18" charset="0"/>
              </a:rPr>
              <a:t>veszélyes reakcióra </a:t>
            </a:r>
            <a:r>
              <a:rPr lang="hu-HU" altLang="hu-HU" dirty="0">
                <a:cs typeface="Times New Roman" pitchFamily="18" charset="0"/>
              </a:rPr>
              <a:t>képesek</a:t>
            </a:r>
            <a:r>
              <a:rPr lang="hu-HU" altLang="hu-HU" dirty="0" smtClean="0">
                <a:cs typeface="Times New Roman" pitchFamily="18" charset="0"/>
              </a:rPr>
              <a:t>; </a:t>
            </a:r>
            <a:endParaRPr lang="hu-HU" altLang="hu-HU" dirty="0" smtClean="0">
              <a:cs typeface="Times New Roman" pitchFamily="18" charset="0"/>
            </a:endParaRPr>
          </a:p>
          <a:p>
            <a:pPr marL="285750" indent="-285750" algn="just">
              <a:buFontTx/>
              <a:buChar char="•"/>
            </a:pPr>
            <a:endParaRPr lang="hu-HU" altLang="hu-HU" dirty="0">
              <a:cs typeface="Times New Roman" pitchFamily="18" charset="0"/>
            </a:endParaRPr>
          </a:p>
          <a:p>
            <a:pPr marL="285750" indent="-285750" algn="just"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ha más oltóanyagú készülékekkel a másodlagos kár jelentősen megnövekedne </a:t>
            </a:r>
            <a:r>
              <a:rPr lang="hu-HU" altLang="hu-HU" dirty="0"/>
              <a:t>(műkincsek, számítógépek,nagy értékű berendezések</a:t>
            </a:r>
            <a:r>
              <a:rPr lang="hu-HU" altLang="hu-HU" sz="2000" dirty="0"/>
              <a:t>). 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endParaRPr lang="hu-HU" altLang="hu-HU" i="1" dirty="0"/>
          </a:p>
          <a:p>
            <a:pPr marL="285750" indent="-285750" algn="just">
              <a:spcBef>
                <a:spcPct val="50000"/>
              </a:spcBef>
            </a:pPr>
            <a:endParaRPr lang="hu-HU" altLang="hu-HU" i="1" dirty="0"/>
          </a:p>
          <a:p>
            <a:pPr marL="285750" indent="-285750" algn="just">
              <a:spcBef>
                <a:spcPct val="50000"/>
              </a:spcBef>
            </a:pPr>
            <a:r>
              <a:rPr lang="hu-HU" altLang="hu-HU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01675" y="2663825"/>
            <a:ext cx="8191500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hu-HU" altLang="hu-HU" b="1" dirty="0"/>
              <a:t>Egyszerű felépítésű berendezéssel működtethető.</a:t>
            </a:r>
          </a:p>
          <a:p>
            <a:pPr>
              <a:lnSpc>
                <a:spcPct val="180000"/>
              </a:lnSpc>
            </a:pPr>
            <a:r>
              <a:rPr lang="hu-HU" altLang="hu-HU" b="1" dirty="0"/>
              <a:t>Csekély a karbantartási igénye.</a:t>
            </a:r>
          </a:p>
          <a:p>
            <a:pPr>
              <a:lnSpc>
                <a:spcPct val="180000"/>
              </a:lnSpc>
            </a:pPr>
            <a:r>
              <a:rPr lang="hu-HU" altLang="hu-HU" b="1" dirty="0"/>
              <a:t>Tiszta, szennyeződésmentes alkalmazhatóság.</a:t>
            </a:r>
          </a:p>
          <a:p>
            <a:pPr>
              <a:lnSpc>
                <a:spcPct val="180000"/>
              </a:lnSpc>
            </a:pPr>
            <a:r>
              <a:rPr lang="hu-HU" altLang="hu-HU" b="1" dirty="0"/>
              <a:t>Nincs másodlagos kár.</a:t>
            </a:r>
          </a:p>
          <a:p>
            <a:pPr>
              <a:lnSpc>
                <a:spcPct val="180000"/>
              </a:lnSpc>
            </a:pPr>
            <a:r>
              <a:rPr lang="hu-HU" altLang="hu-HU" b="1" dirty="0">
                <a:solidFill>
                  <a:srgbClr val="CC0000"/>
                </a:solidFill>
              </a:rPr>
              <a:t>Zárt térben használható hatékonyan.</a:t>
            </a:r>
          </a:p>
          <a:p>
            <a:pPr>
              <a:lnSpc>
                <a:spcPct val="180000"/>
              </a:lnSpc>
            </a:pPr>
            <a:r>
              <a:rPr lang="hu-HU" altLang="hu-HU" b="1" dirty="0">
                <a:solidFill>
                  <a:srgbClr val="CC0000"/>
                </a:solidFill>
              </a:rPr>
              <a:t>Fulladás veszély: 20 </a:t>
            </a:r>
            <a:r>
              <a:rPr lang="hu-HU" altLang="hu-HU" b="1" dirty="0" err="1">
                <a:solidFill>
                  <a:srgbClr val="CC0000"/>
                </a:solidFill>
              </a:rPr>
              <a:t>tf%</a:t>
            </a:r>
            <a:r>
              <a:rPr lang="hu-HU" altLang="hu-HU" b="1" dirty="0">
                <a:solidFill>
                  <a:srgbClr val="CC0000"/>
                </a:solidFill>
              </a:rPr>
              <a:t> </a:t>
            </a:r>
            <a:r>
              <a:rPr lang="hu-HU" altLang="hu-HU" b="1" dirty="0" smtClean="0">
                <a:solidFill>
                  <a:srgbClr val="CC0000"/>
                </a:solidFill>
              </a:rPr>
              <a:t>felett.</a:t>
            </a:r>
            <a:endParaRPr lang="hu-HU" altLang="hu-HU" b="1" dirty="0" smtClean="0">
              <a:solidFill>
                <a:srgbClr val="CC0000"/>
              </a:solidFill>
            </a:endParaRPr>
          </a:p>
          <a:p>
            <a:pPr>
              <a:lnSpc>
                <a:spcPct val="180000"/>
              </a:lnSpc>
            </a:pPr>
            <a:endParaRPr lang="hu-HU" altLang="hu-HU" b="1" dirty="0" smtClean="0">
              <a:solidFill>
                <a:srgbClr val="CC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08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/>
              <a:t>Oltógázok alkalmazásának előnyei és </a:t>
            </a:r>
            <a:r>
              <a:rPr lang="hu-HU" altLang="hu-HU" sz="2400" b="1">
                <a:solidFill>
                  <a:srgbClr val="CC0000"/>
                </a:solidFill>
              </a:rPr>
              <a:t>hátrányai</a:t>
            </a:r>
            <a:endParaRPr lang="hu-HU" altLang="hu-HU" sz="2400" b="1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-153988" y="4914900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 altLang="hu-HU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50825" y="2124075"/>
            <a:ext cx="864235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u-HU" altLang="hu-HU" b="1" i="1" dirty="0">
                <a:cs typeface="Times New Roman" pitchFamily="18" charset="0"/>
              </a:rPr>
              <a:t>az</a:t>
            </a:r>
            <a:r>
              <a:rPr lang="hu-HU" altLang="hu-HU" b="1" i="1" dirty="0"/>
              <a:t> </a:t>
            </a:r>
            <a:r>
              <a:rPr lang="hu-HU" altLang="hu-HU" b="1" i="1" dirty="0">
                <a:cs typeface="Times New Roman" pitchFamily="18" charset="0"/>
              </a:rPr>
              <a:t>oltógázok oltásmechanizmusuk szerint lehetnek:</a:t>
            </a:r>
          </a:p>
          <a:p>
            <a:pPr marL="742950" lvl="1" indent="-285750">
              <a:lnSpc>
                <a:spcPct val="150000"/>
              </a:lnSpc>
              <a:buFontTx/>
              <a:buChar char="•"/>
            </a:pPr>
            <a:r>
              <a:rPr lang="hu-HU" altLang="hu-HU" dirty="0" smtClean="0">
                <a:cs typeface="Times New Roman" pitchFamily="18" charset="0"/>
              </a:rPr>
              <a:t>Passzív oltógázok, </a:t>
            </a:r>
            <a:r>
              <a:rPr lang="hu-HU" altLang="hu-HU" dirty="0">
                <a:cs typeface="Times New Roman" pitchFamily="18" charset="0"/>
              </a:rPr>
              <a:t>ún. „inert gázok” (CO</a:t>
            </a:r>
            <a:r>
              <a:rPr lang="hu-HU" altLang="hu-HU" baseline="-30000" dirty="0">
                <a:cs typeface="Times New Roman" pitchFamily="18" charset="0"/>
              </a:rPr>
              <a:t>2</a:t>
            </a:r>
            <a:r>
              <a:rPr lang="hu-HU" altLang="hu-HU" dirty="0">
                <a:cs typeface="Times New Roman" pitchFamily="18" charset="0"/>
              </a:rPr>
              <a:t> és N</a:t>
            </a:r>
            <a:r>
              <a:rPr lang="hu-HU" altLang="hu-HU" baseline="-30000" dirty="0">
                <a:cs typeface="Times New Roman" pitchFamily="18" charset="0"/>
              </a:rPr>
              <a:t>2</a:t>
            </a:r>
            <a:r>
              <a:rPr lang="hu-HU" altLang="hu-HU" dirty="0" smtClean="0">
                <a:cs typeface="Times New Roman" pitchFamily="18" charset="0"/>
              </a:rPr>
              <a:t>);</a:t>
            </a:r>
            <a:endParaRPr lang="hu-HU" altLang="hu-HU" dirty="0"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•"/>
            </a:pPr>
            <a:r>
              <a:rPr lang="hu-HU" altLang="hu-HU" dirty="0" smtClean="0">
                <a:cs typeface="Times New Roman" pitchFamily="18" charset="0"/>
              </a:rPr>
              <a:t>Aktív oltógázok, az </a:t>
            </a:r>
            <a:r>
              <a:rPr lang="hu-HU" altLang="hu-HU" dirty="0">
                <a:cs typeface="Times New Roman" pitchFamily="18" charset="0"/>
              </a:rPr>
              <a:t>égést kémiai úton </a:t>
            </a:r>
            <a:r>
              <a:rPr lang="hu-HU" altLang="hu-HU" dirty="0" smtClean="0">
                <a:cs typeface="Times New Roman" pitchFamily="18" charset="0"/>
              </a:rPr>
              <a:t>gátolják (halogén </a:t>
            </a:r>
            <a:r>
              <a:rPr lang="hu-HU" altLang="hu-HU" dirty="0">
                <a:cs typeface="Times New Roman" pitchFamily="18" charset="0"/>
              </a:rPr>
              <a:t>tartalmú szénvegyületek</a:t>
            </a:r>
            <a:r>
              <a:rPr lang="hu-HU" altLang="hu-HU" dirty="0" smtClean="0">
                <a:cs typeface="Times New Roman" pitchFamily="18" charset="0"/>
              </a:rPr>
              <a:t>). </a:t>
            </a:r>
          </a:p>
          <a:p>
            <a:pPr marL="742950" lvl="1" indent="-285750">
              <a:lnSpc>
                <a:spcPct val="150000"/>
              </a:lnSpc>
            </a:pPr>
            <a:endParaRPr lang="hu-HU" altLang="hu-HU" b="1" dirty="0">
              <a:solidFill>
                <a:srgbClr val="FF9900"/>
              </a:solidFill>
            </a:endParaRPr>
          </a:p>
          <a:p>
            <a:pPr algn="ctr">
              <a:spcBef>
                <a:spcPct val="50000"/>
              </a:spcBef>
            </a:pPr>
            <a:endParaRPr lang="hu-HU" altLang="hu-HU" sz="2000" i="1" u="sng" dirty="0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1358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>
                <a:cs typeface="Times New Roman" pitchFamily="18" charset="0"/>
              </a:rPr>
              <a:t>Oltógázok csoportosítása, jellemzése</a:t>
            </a:r>
            <a:r>
              <a:rPr lang="hu-HU" altLang="hu-HU" sz="2400"/>
              <a:t> </a:t>
            </a:r>
            <a:endParaRPr lang="hu-HU" altLang="hu-HU" sz="2400" b="1"/>
          </a:p>
        </p:txBody>
      </p:sp>
      <p:pic>
        <p:nvPicPr>
          <p:cNvPr id="8199" name="Kép 6" descr="869546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163" y="3789363"/>
            <a:ext cx="381635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-80963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80963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50825" y="1403350"/>
            <a:ext cx="8731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altLang="hu-HU" b="1" dirty="0"/>
          </a:p>
          <a:p>
            <a:pPr algn="just">
              <a:spcBef>
                <a:spcPct val="50000"/>
              </a:spcBef>
            </a:pPr>
            <a:r>
              <a:rPr lang="hu-HU" altLang="hu-HU" b="1" dirty="0" smtClean="0">
                <a:solidFill>
                  <a:srgbClr val="FF0000"/>
                </a:solidFill>
                <a:cs typeface="Times New Roman" pitchFamily="18" charset="0"/>
              </a:rPr>
              <a:t>Passzív oltógázok</a:t>
            </a:r>
            <a:r>
              <a:rPr lang="hu-HU" altLang="hu-HU" b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hu-HU" altLang="hu-HU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hu-HU" altLang="hu-HU" dirty="0" smtClean="0">
                <a:cs typeface="Times New Roman" pitchFamily="18" charset="0"/>
              </a:rPr>
              <a:t>a térfogat kiszorítás elvén működnek. Az égési </a:t>
            </a:r>
            <a:r>
              <a:rPr lang="hu-HU" altLang="hu-HU" dirty="0">
                <a:cs typeface="Times New Roman" pitchFamily="18" charset="0"/>
              </a:rPr>
              <a:t>reakcióban nem vesznek részt, de az éghető gázok (bomlástermékek) és a szükséges oxigén koncentrációját </a:t>
            </a:r>
            <a:r>
              <a:rPr lang="hu-HU" altLang="hu-HU" dirty="0" smtClean="0">
                <a:cs typeface="Times New Roman" pitchFamily="18" charset="0"/>
              </a:rPr>
              <a:t>felhígítj</a:t>
            </a:r>
            <a:r>
              <a:rPr lang="hu-HU" altLang="hu-HU" dirty="0" smtClean="0"/>
              <a:t>á</a:t>
            </a:r>
            <a:r>
              <a:rPr lang="hu-HU" altLang="hu-HU" dirty="0" smtClean="0">
                <a:cs typeface="Times New Roman" pitchFamily="18" charset="0"/>
              </a:rPr>
              <a:t>k.</a:t>
            </a:r>
            <a:r>
              <a:rPr lang="hu-HU" altLang="hu-HU" dirty="0" smtClean="0"/>
              <a:t> </a:t>
            </a:r>
            <a:endParaRPr lang="hu-HU" altLang="hu-HU" dirty="0"/>
          </a:p>
          <a:p>
            <a:pPr algn="just">
              <a:spcBef>
                <a:spcPct val="50000"/>
              </a:spcBef>
            </a:pPr>
            <a:endParaRPr lang="hu-HU" altLang="hu-HU" sz="2000" dirty="0" smtClean="0"/>
          </a:p>
          <a:p>
            <a:pPr algn="just">
              <a:spcBef>
                <a:spcPct val="50000"/>
              </a:spcBef>
            </a:pPr>
            <a:r>
              <a:rPr lang="hu-HU" altLang="hu-HU" sz="2000" u="sng" dirty="0" smtClean="0"/>
              <a:t>Inert (az égést nem tápláló) gázok</a:t>
            </a:r>
            <a:r>
              <a:rPr lang="hu-HU" altLang="hu-HU" sz="2000" dirty="0" smtClean="0"/>
              <a:t>:</a:t>
            </a:r>
            <a:endParaRPr lang="hu-HU" altLang="hu-HU" sz="2000" dirty="0"/>
          </a:p>
          <a:p>
            <a:pPr>
              <a:lnSpc>
                <a:spcPct val="150000"/>
              </a:lnSpc>
              <a:buFontTx/>
              <a:buChar char="•"/>
            </a:pPr>
            <a:r>
              <a:rPr lang="hu-HU" altLang="hu-HU" dirty="0">
                <a:solidFill>
                  <a:srgbClr val="FF0000"/>
                </a:solidFill>
                <a:cs typeface="Times New Roman" pitchFamily="18" charset="0"/>
              </a:rPr>
              <a:t>nitrogén (N</a:t>
            </a:r>
            <a:r>
              <a:rPr lang="hu-HU" altLang="hu-H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hu-HU" altLang="hu-HU" dirty="0">
                <a:solidFill>
                  <a:srgbClr val="FF0000"/>
                </a:solidFill>
                <a:cs typeface="Times New Roman" pitchFamily="18" charset="0"/>
              </a:rPr>
              <a:t>),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hu-HU" altLang="hu-HU" dirty="0">
                <a:solidFill>
                  <a:srgbClr val="FF0000"/>
                </a:solidFill>
                <a:cs typeface="Times New Roman" pitchFamily="18" charset="0"/>
              </a:rPr>
              <a:t>széndioxid, </a:t>
            </a:r>
            <a:r>
              <a:rPr lang="hu-HU" altLang="hu-HU" dirty="0" err="1">
                <a:solidFill>
                  <a:srgbClr val="FF0000"/>
                </a:solidFill>
                <a:cs typeface="Times New Roman" pitchFamily="18" charset="0"/>
              </a:rPr>
              <a:t>szénsavhó</a:t>
            </a:r>
            <a:r>
              <a:rPr lang="hu-HU" altLang="hu-HU" dirty="0">
                <a:solidFill>
                  <a:srgbClr val="FF0000"/>
                </a:solidFill>
                <a:cs typeface="Times New Roman" pitchFamily="18" charset="0"/>
              </a:rPr>
              <a:t> (CO</a:t>
            </a:r>
            <a:r>
              <a:rPr lang="hu-HU" altLang="hu-H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hu-HU" altLang="hu-HU" dirty="0">
                <a:solidFill>
                  <a:srgbClr val="FF0000"/>
                </a:solidFill>
                <a:cs typeface="Times New Roman" pitchFamily="18" charset="0"/>
              </a:rPr>
              <a:t>),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hu-HU" altLang="hu-HU" dirty="0" smtClean="0">
                <a:solidFill>
                  <a:srgbClr val="FF0000"/>
                </a:solidFill>
                <a:cs typeface="Times New Roman" pitchFamily="18" charset="0"/>
              </a:rPr>
              <a:t>argon</a:t>
            </a:r>
            <a:r>
              <a:rPr lang="hu-HU" altLang="hu-HU" dirty="0">
                <a:solidFill>
                  <a:srgbClr val="FF0000"/>
                </a:solidFill>
                <a:cs typeface="Times New Roman" pitchFamily="18" charset="0"/>
              </a:rPr>
              <a:t>, stb.</a:t>
            </a:r>
            <a:r>
              <a:rPr lang="hu-HU" altLang="hu-HU" dirty="0">
                <a:solidFill>
                  <a:srgbClr val="FF0000"/>
                </a:solidFill>
              </a:rPr>
              <a:t> </a:t>
            </a:r>
            <a:endParaRPr lang="hu-HU" altLang="hu-HU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hu-HU" altLang="hu-HU" dirty="0"/>
          </a:p>
          <a:p>
            <a:pPr algn="just">
              <a:spcBef>
                <a:spcPct val="50000"/>
              </a:spcBef>
            </a:pPr>
            <a:endParaRPr lang="hu-HU" altLang="hu-HU" sz="2000" u="sng" dirty="0"/>
          </a:p>
        </p:txBody>
      </p:sp>
      <p:pic>
        <p:nvPicPr>
          <p:cNvPr id="10245" name="Kép 5" descr="0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5834" y="3383995"/>
            <a:ext cx="4898165" cy="301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50825" y="1854200"/>
            <a:ext cx="8694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0000"/>
                </a:solidFill>
                <a:cs typeface="Times New Roman" pitchFamily="18" charset="0"/>
              </a:rPr>
              <a:t>Aktív, az </a:t>
            </a:r>
            <a:r>
              <a:rPr lang="hu-HU" altLang="hu-HU" sz="2000" b="1" dirty="0">
                <a:solidFill>
                  <a:srgbClr val="FF0000"/>
                </a:solidFill>
                <a:cs typeface="Times New Roman" pitchFamily="18" charset="0"/>
              </a:rPr>
              <a:t>égést kémiai úton gátló oltógázok:</a:t>
            </a:r>
            <a:r>
              <a:rPr lang="hu-HU" altLang="hu-HU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hu-HU" altLang="hu-HU" dirty="0">
                <a:cs typeface="Times New Roman" pitchFamily="18" charset="0"/>
              </a:rPr>
              <a:t>ezek a típusú oltógázok az égési reakció (oxidáció) lassítását, fékezését </a:t>
            </a:r>
            <a:r>
              <a:rPr lang="hu-HU" altLang="hu-HU" dirty="0" smtClean="0">
                <a:cs typeface="Times New Roman" pitchFamily="18" charset="0"/>
              </a:rPr>
              <a:t>okozzák azáltal, </a:t>
            </a:r>
            <a:r>
              <a:rPr lang="hu-HU" altLang="hu-HU" dirty="0">
                <a:cs typeface="Times New Roman" pitchFamily="18" charset="0"/>
              </a:rPr>
              <a:t>hogy az égési láncolatba </a:t>
            </a:r>
            <a:r>
              <a:rPr lang="hu-HU" altLang="hu-HU" dirty="0" smtClean="0">
                <a:cs typeface="Times New Roman" pitchFamily="18" charset="0"/>
              </a:rPr>
              <a:t>beépülnek.</a:t>
            </a:r>
            <a:r>
              <a:rPr lang="hu-HU" altLang="hu-HU" b="1" dirty="0" smtClean="0"/>
              <a:t> </a:t>
            </a:r>
            <a:endParaRPr lang="hu-HU" altLang="hu-HU" i="1" dirty="0"/>
          </a:p>
          <a:p>
            <a:endParaRPr lang="hu-HU" altLang="hu-HU" b="1" dirty="0">
              <a:solidFill>
                <a:srgbClr val="009900"/>
              </a:solidFill>
              <a:cs typeface="Times New Roman" pitchFamily="18" charset="0"/>
            </a:endParaRPr>
          </a:p>
          <a:p>
            <a:endParaRPr lang="hu-HU" altLang="hu-HU" b="1" dirty="0">
              <a:solidFill>
                <a:srgbClr val="00990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u-HU" altLang="hu-HU" b="1" dirty="0">
                <a:cs typeface="Times New Roman" pitchFamily="18" charset="0"/>
              </a:rPr>
              <a:t>Ilyen oltógázok a</a:t>
            </a:r>
            <a:r>
              <a:rPr lang="hu-HU" altLang="hu-HU" b="1" dirty="0">
                <a:solidFill>
                  <a:srgbClr val="FF0000"/>
                </a:solidFill>
                <a:cs typeface="Times New Roman" pitchFamily="18" charset="0"/>
              </a:rPr>
              <a:t> -</a:t>
            </a:r>
            <a:r>
              <a:rPr lang="hu-HU" altLang="hu-HU" b="1" dirty="0">
                <a:cs typeface="Times New Roman" pitchFamily="18" charset="0"/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  <a:cs typeface="Times New Roman" pitchFamily="18" charset="0"/>
              </a:rPr>
              <a:t>halonok</a:t>
            </a:r>
            <a:r>
              <a:rPr lang="hu-HU" altLang="hu-HU" dirty="0">
                <a:solidFill>
                  <a:srgbClr val="FF0000"/>
                </a:solidFill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hu-HU" altLang="hu-HU" b="1" dirty="0">
                <a:solidFill>
                  <a:srgbClr val="FF0000"/>
                </a:solidFill>
              </a:rPr>
              <a:t>                              - </a:t>
            </a:r>
            <a:r>
              <a:rPr lang="hu-HU" altLang="hu-HU" b="1" dirty="0" err="1">
                <a:solidFill>
                  <a:srgbClr val="FF0000"/>
                </a:solidFill>
              </a:rPr>
              <a:t>halotronok</a:t>
            </a:r>
            <a:r>
              <a:rPr lang="hu-HU" altLang="hu-HU" b="1" dirty="0"/>
              <a:t> </a:t>
            </a:r>
            <a:r>
              <a:rPr lang="hu-HU" altLang="hu-HU" b="1" dirty="0">
                <a:solidFill>
                  <a:srgbClr val="FF0000"/>
                </a:solidFill>
              </a:rPr>
              <a:t>(halon helyettesítők)</a:t>
            </a:r>
          </a:p>
          <a:p>
            <a:pPr>
              <a:lnSpc>
                <a:spcPct val="150000"/>
              </a:lnSpc>
            </a:pPr>
            <a:endParaRPr lang="hu-HU" altLang="hu-H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hu-HU" altLang="hu-HU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altLang="hu-HU" b="1" u="sng" dirty="0" smtClean="0"/>
              <a:t>H</a:t>
            </a:r>
            <a:r>
              <a:rPr lang="hu-HU" altLang="hu-HU" b="1" u="sng" dirty="0" smtClean="0"/>
              <a:t>alon tartalmú oltógázokat, ózonkárosító</a:t>
            </a:r>
          </a:p>
          <a:p>
            <a:pPr>
              <a:lnSpc>
                <a:spcPct val="150000"/>
              </a:lnSpc>
            </a:pPr>
            <a:r>
              <a:rPr lang="hu-HU" altLang="hu-HU" b="1" u="sng" dirty="0"/>
              <a:t>h</a:t>
            </a:r>
            <a:r>
              <a:rPr lang="hu-HU" altLang="hu-HU" b="1" u="sng" dirty="0" smtClean="0"/>
              <a:t>atása miatt  már nem gyártanak.</a:t>
            </a:r>
            <a:endParaRPr lang="hu-HU" altLang="hu-HU" b="1" u="sng" dirty="0" smtClean="0"/>
          </a:p>
          <a:p>
            <a:pPr algn="just">
              <a:spcBef>
                <a:spcPct val="50000"/>
              </a:spcBef>
            </a:pPr>
            <a:endParaRPr lang="hu-HU" altLang="hu-HU" i="1" dirty="0"/>
          </a:p>
          <a:p>
            <a:pPr algn="just">
              <a:spcBef>
                <a:spcPct val="50000"/>
              </a:spcBef>
              <a:buFontTx/>
              <a:buChar char="-"/>
            </a:pPr>
            <a:endParaRPr lang="hu-HU" altLang="hu-HU" i="1" dirty="0"/>
          </a:p>
          <a:p>
            <a:pPr algn="just">
              <a:spcBef>
                <a:spcPct val="50000"/>
              </a:spcBef>
            </a:pPr>
            <a:endParaRPr lang="hu-HU" altLang="hu-HU" sz="2000" b="1" i="1" u="sng" dirty="0"/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-198438" y="3789363"/>
            <a:ext cx="91440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 altLang="hu-HU"/>
              <a:t>	</a:t>
            </a:r>
          </a:p>
        </p:txBody>
      </p:sp>
      <p:pic>
        <p:nvPicPr>
          <p:cNvPr id="12294" name="Kép 5" descr="imag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6925" y="2798763"/>
            <a:ext cx="292576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0" y="1358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dirty="0">
                <a:cs typeface="Times New Roman" pitchFamily="18" charset="0"/>
              </a:rPr>
              <a:t>Az égést kémiai úton fékező gázok </a:t>
            </a:r>
            <a:r>
              <a:rPr lang="hu-HU" altLang="hu-HU" sz="2400" b="1" dirty="0" smtClean="0">
                <a:cs typeface="Times New Roman" pitchFamily="18" charset="0"/>
              </a:rPr>
              <a:t>fő oltóhatása</a:t>
            </a:r>
            <a:r>
              <a:rPr lang="hu-HU" altLang="hu-HU" sz="2400" b="1" dirty="0">
                <a:cs typeface="Times New Roman" pitchFamily="18" charset="0"/>
              </a:rPr>
              <a:t>:</a:t>
            </a:r>
            <a:r>
              <a:rPr lang="hu-HU" altLang="hu-HU" sz="2400" dirty="0"/>
              <a:t> </a:t>
            </a:r>
            <a:endParaRPr lang="hu-HU" altLang="hu-HU" sz="2400" b="1" dirty="0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-2449513" y="2663825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 altLang="hu-HU"/>
              <a:t>	</a:t>
            </a:r>
          </a:p>
        </p:txBody>
      </p:sp>
      <p:pic>
        <p:nvPicPr>
          <p:cNvPr id="16391" name="Kép 6" descr="hqdefaul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820" y="4086354"/>
            <a:ext cx="3672663" cy="275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1937" y="1901825"/>
            <a:ext cx="86423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u-HU" altLang="hu-HU" b="1" dirty="0" smtClean="0">
                <a:solidFill>
                  <a:srgbClr val="FF0000"/>
                </a:solidFill>
                <a:cs typeface="Times New Roman" pitchFamily="18" charset="0"/>
              </a:rPr>
              <a:t>HOMOGÉN INHIBÍCIÓS OLTÓHATÁS </a:t>
            </a:r>
          </a:p>
          <a:p>
            <a:pPr algn="just">
              <a:lnSpc>
                <a:spcPct val="150000"/>
              </a:lnSpc>
              <a:defRPr/>
            </a:pPr>
            <a:r>
              <a:rPr lang="hu-HU" altLang="hu-HU" b="1" dirty="0" smtClean="0">
                <a:solidFill>
                  <a:srgbClr val="CC0000"/>
                </a:solidFill>
                <a:cs typeface="Times New Roman" pitchFamily="18" charset="0"/>
              </a:rPr>
              <a:t>Ekkor </a:t>
            </a:r>
            <a:r>
              <a:rPr lang="hu-HU" altLang="hu-HU" b="1" dirty="0">
                <a:solidFill>
                  <a:srgbClr val="CC0000"/>
                </a:solidFill>
                <a:cs typeface="Times New Roman" pitchFamily="18" charset="0"/>
              </a:rPr>
              <a:t>a gáz az égési fészekben az éghető gőzöket, gázokat körülveszi, majd </a:t>
            </a:r>
            <a:r>
              <a:rPr lang="hu-HU" altLang="hu-HU" b="1" dirty="0">
                <a:cs typeface="Times New Roman" pitchFamily="18" charset="0"/>
              </a:rPr>
              <a:t>beépülve az égés kémiai</a:t>
            </a:r>
            <a:r>
              <a:rPr lang="hu-HU" altLang="hu-HU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hu-HU" altLang="hu-HU" b="1" dirty="0">
                <a:cs typeface="Times New Roman" pitchFamily="18" charset="0"/>
              </a:rPr>
              <a:t>láncolatába, azt megszakítja.</a:t>
            </a:r>
            <a:r>
              <a:rPr lang="hu-HU" altLang="hu-HU" b="1" dirty="0">
                <a:solidFill>
                  <a:srgbClr val="CC0000"/>
                </a:solidFill>
                <a:cs typeface="Times New Roman" pitchFamily="18" charset="0"/>
              </a:rPr>
              <a:t> Ennél az oltóhatásnál nem jellemző az oxigénkoncentráció-csökkenés. Ezt az is mutatja, hogy az égési fészekben térfogatot tekintve </a:t>
            </a:r>
            <a:r>
              <a:rPr lang="hu-HU" altLang="hu-HU" b="1" dirty="0" smtClean="0">
                <a:solidFill>
                  <a:srgbClr val="CC0000"/>
                </a:solidFill>
                <a:cs typeface="Times New Roman" pitchFamily="18" charset="0"/>
              </a:rPr>
              <a:t>3 </a:t>
            </a:r>
            <a:r>
              <a:rPr lang="hu-HU" altLang="hu-HU" b="1" dirty="0">
                <a:solidFill>
                  <a:srgbClr val="CC0000"/>
                </a:solidFill>
                <a:cs typeface="Times New Roman" pitchFamily="18" charset="0"/>
              </a:rPr>
              <a:t>% halon elegendő. </a:t>
            </a:r>
            <a:endParaRPr lang="hu-HU" altLang="hu-HU" b="1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hu-HU" altLang="hu-HU" b="1" strike="sngStrike" dirty="0" smtClean="0">
              <a:solidFill>
                <a:srgbClr val="CC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228600" y="1355725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/>
              <a:t>Tűzoltópor</a:t>
            </a:r>
          </a:p>
        </p:txBody>
      </p:sp>
      <p:sp>
        <p:nvSpPr>
          <p:cNvPr id="28677" name="Text Box 46"/>
          <p:cNvSpPr txBox="1">
            <a:spLocks noChangeArrowheads="1"/>
          </p:cNvSpPr>
          <p:nvPr/>
        </p:nvSpPr>
        <p:spPr bwMode="auto">
          <a:xfrm>
            <a:off x="228600" y="2033588"/>
            <a:ext cx="86947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u-HU" altLang="hu-HU" dirty="0"/>
              <a:t>A tűzoltópor szilárd halmazállapotú anyag, amely a </a:t>
            </a:r>
            <a:r>
              <a:rPr lang="hu-HU" altLang="hu-HU" dirty="0" err="1"/>
              <a:t>tűzoltókészülékből</a:t>
            </a:r>
            <a:r>
              <a:rPr lang="hu-HU" altLang="hu-HU" dirty="0"/>
              <a:t> </a:t>
            </a:r>
            <a:r>
              <a:rPr lang="hu-HU" altLang="hu-HU" dirty="0" smtClean="0"/>
              <a:t>inert hajtógáz </a:t>
            </a:r>
            <a:r>
              <a:rPr lang="hu-HU" altLang="hu-HU" dirty="0"/>
              <a:t>hatására </a:t>
            </a:r>
            <a:r>
              <a:rPr lang="hu-HU" altLang="hu-HU" dirty="0" smtClean="0"/>
              <a:t>kiáramoltatva, </a:t>
            </a:r>
            <a:r>
              <a:rPr lang="hu-HU" altLang="hu-HU" dirty="0"/>
              <a:t>a levegőben </a:t>
            </a:r>
            <a:r>
              <a:rPr lang="hu-HU" altLang="hu-HU" dirty="0" err="1"/>
              <a:t>hetero</a:t>
            </a:r>
            <a:r>
              <a:rPr lang="hu-HU" altLang="hu-HU" dirty="0"/>
              <a:t> diszperz rendszert </a:t>
            </a:r>
            <a:r>
              <a:rPr lang="hu-HU" altLang="hu-HU" dirty="0" smtClean="0"/>
              <a:t>képezve, </a:t>
            </a:r>
            <a:r>
              <a:rPr lang="hu-HU" altLang="hu-HU" dirty="0"/>
              <a:t>az égési láncreakciót kémiai és fizikai hatásai révén megszakítja.</a:t>
            </a:r>
          </a:p>
          <a:p>
            <a:pPr algn="just">
              <a:lnSpc>
                <a:spcPct val="150000"/>
              </a:lnSpc>
            </a:pPr>
            <a:endParaRPr lang="hu-HU" altLang="hu-HU" dirty="0"/>
          </a:p>
        </p:txBody>
      </p:sp>
      <p:sp>
        <p:nvSpPr>
          <p:cNvPr id="28678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  <p:pic>
        <p:nvPicPr>
          <p:cNvPr id="28679" name="Kép 6" descr="images (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2025" y="3743325"/>
            <a:ext cx="4538663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197100" y="2079625"/>
            <a:ext cx="4749800" cy="860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u-HU" altLang="hu-HU" sz="3200" cap="all" spc="50" dirty="0" smtClean="0">
                <a:cs typeface="Times New Roman" panose="02020603050405020304" pitchFamily="18" charset="0"/>
              </a:rPr>
              <a:t> </a:t>
            </a:r>
            <a:endParaRPr lang="hu-HU" altLang="hu-HU" sz="2800" cap="all" spc="50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hu-HU" altLang="hu-HU" i="1" dirty="0" smtClean="0"/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0" y="13589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/>
              <a:t> </a:t>
            </a:r>
            <a:endParaRPr lang="hu-HU" altLang="hu-HU" sz="2400" b="1"/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-2449513" y="2663825"/>
            <a:ext cx="9144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 altLang="hu-HU"/>
              <a:t>	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1285875" y="1449388"/>
          <a:ext cx="6795755" cy="4815536"/>
        </p:xfrm>
        <a:graphic>
          <a:graphicData uri="http://schemas.openxmlformats.org/drawingml/2006/table">
            <a:tbl>
              <a:tblPr/>
              <a:tblGrid>
                <a:gridCol w="1925053"/>
                <a:gridCol w="2190261"/>
                <a:gridCol w="2680441"/>
              </a:tblGrid>
              <a:tr h="67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Név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Hatóanyag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Kép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Halon 1211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bróm-difluor-klórmetán (CF</a:t>
                      </a:r>
                      <a:r>
                        <a:rPr lang="hu-HU" sz="12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ClBr)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Halon 1301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bróm-trifluormetán,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(CBrF</a:t>
                      </a:r>
                      <a:r>
                        <a:rPr lang="hu-HU" sz="11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Halon 2402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Dibróm-tetrafluoretán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(C</a:t>
                      </a:r>
                      <a:r>
                        <a:rPr lang="hu-HU" sz="11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Br</a:t>
                      </a:r>
                      <a:r>
                        <a:rPr lang="hu-HU" sz="11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hu-HU" sz="1100" baseline="-25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5325" name="Kép 14" descr="C:\Users\richard.tatai\Desktop\Halon-1211-3D-vd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2113" y="2168525"/>
            <a:ext cx="14890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6" name="Kép 15" descr="C:\Users\richard.tatai\Desktop\Halon-1211-2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1488" y="2438400"/>
            <a:ext cx="10779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7" name="Kép 16" descr="C:\Users\richard.tatai\Desktop\800px-Halon-1301-3D-vd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2113" y="3654425"/>
            <a:ext cx="10795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8" name="Kép 17" descr="C:\Users\richard.tatai\Desktop\Bromotrifluoromethane-chemic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3654425"/>
            <a:ext cx="12144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9" name="Kép 18" descr="C:\Users\richard.tatai\Desktop\1280px-Dibromotetrafluoroethane_3D_bal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7663" y="5094288"/>
            <a:ext cx="16033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0" name="Kép 19" descr="C:\Users\richard.tatai\Desktop\271px-1,2-Dibromotetrafluoroethane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37400" y="5229225"/>
            <a:ext cx="9461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50825" y="1898650"/>
            <a:ext cx="86407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/>
              <a:t>Semleges vagy inert gázok j</a:t>
            </a:r>
            <a:r>
              <a:rPr lang="hu-HU" altLang="hu-HU" sz="2400" b="1">
                <a:cs typeface="Times New Roman" pitchFamily="18" charset="0"/>
              </a:rPr>
              <a:t>ellemző oltóhatás</a:t>
            </a:r>
            <a:r>
              <a:rPr lang="hu-HU" altLang="hu-HU" sz="2400" b="1"/>
              <a:t>a</a:t>
            </a:r>
            <a:r>
              <a:rPr lang="hu-HU" altLang="hu-HU" sz="2400" b="1">
                <a:cs typeface="Times New Roman" pitchFamily="18" charset="0"/>
              </a:rPr>
              <a:t> a</a:t>
            </a:r>
          </a:p>
          <a:p>
            <a:pPr algn="ctr">
              <a:spcBef>
                <a:spcPct val="50000"/>
              </a:spcBef>
            </a:pPr>
            <a:r>
              <a:rPr lang="hu-HU" altLang="hu-HU" sz="2400" b="1">
                <a:cs typeface="Times New Roman" pitchFamily="18" charset="0"/>
              </a:rPr>
              <a:t> </a:t>
            </a:r>
            <a:r>
              <a:rPr lang="hu-HU" altLang="hu-HU" sz="2400" b="1" u="sng">
                <a:cs typeface="Times New Roman" pitchFamily="18" charset="0"/>
              </a:rPr>
              <a:t>fojtó hatás</a:t>
            </a:r>
            <a:r>
              <a:rPr lang="hu-HU" altLang="hu-HU" sz="2400" b="1">
                <a:cs typeface="Times New Roman" pitchFamily="18" charset="0"/>
              </a:rPr>
              <a:t>, ezen </a:t>
            </a:r>
            <a:r>
              <a:rPr lang="hu-HU" altLang="hu-HU" sz="2400" b="1" u="sng">
                <a:cs typeface="Times New Roman" pitchFamily="18" charset="0"/>
              </a:rPr>
              <a:t>belül a kiszorító hatás</a:t>
            </a:r>
            <a:r>
              <a:rPr lang="hu-HU" altLang="hu-HU" sz="2400" b="1">
                <a:cs typeface="Times New Roman" pitchFamily="18" charset="0"/>
              </a:rPr>
              <a:t>!</a:t>
            </a:r>
            <a:r>
              <a:rPr lang="hu-HU" altLang="hu-HU" sz="2400"/>
              <a:t> </a:t>
            </a:r>
            <a:endParaRPr lang="hu-HU" altLang="hu-HU" sz="2400" b="1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-198438" y="3789363"/>
            <a:ext cx="91440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 altLang="hu-HU"/>
              <a:t>	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250825" y="3249613"/>
            <a:ext cx="8664575" cy="2613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indent="15875" algn="just">
              <a:lnSpc>
                <a:spcPct val="150000"/>
              </a:lnSpc>
            </a:pPr>
            <a:r>
              <a:rPr lang="hu-HU" altLang="hu-HU">
                <a:cs typeface="Times New Roman" pitchFamily="18" charset="0"/>
              </a:rPr>
              <a:t>Alkalmazásukkor az égéshez szükséges oxigénkoncentráció csökken és ha 14 térfogat % alá süllyed, akkor az a tűz megszűnéséhez vezet. Emellett még az éghető anyag gőzeinek, gázainak koncentrációját is csökkenti, ami az égés intenzitásának mérséklődésével jár. Ezen kívül az égéstérbe bejutva a lángtér hőmérsékletét hűti, miután egy bizonyos hőmennyiséget leköt.</a:t>
            </a:r>
            <a:r>
              <a:rPr lang="hu-HU" altLang="hu-HU"/>
              <a:t> </a:t>
            </a:r>
          </a:p>
          <a:p>
            <a:pPr indent="15875">
              <a:spcBef>
                <a:spcPct val="50000"/>
              </a:spcBef>
              <a:buFontTx/>
              <a:buChar char="-"/>
            </a:pPr>
            <a:endParaRPr lang="hu-HU" altLang="hu-HU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Bitkép" r:id="rId4" imgW="7676190" imgH="1019048" progId="PBrush">
                  <p:embed/>
                </p:oleObj>
              </mc:Choice>
              <mc:Fallback>
                <p:oleObj name="Bitkép" r:id="rId4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1358900"/>
            <a:ext cx="8667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dirty="0"/>
              <a:t>Széndioxid (CO2) </a:t>
            </a:r>
            <a:endParaRPr lang="hu-HU" altLang="hu-HU" sz="2400" b="1" dirty="0" smtClean="0"/>
          </a:p>
          <a:p>
            <a:pPr algn="ctr">
              <a:spcBef>
                <a:spcPct val="50000"/>
              </a:spcBef>
            </a:pPr>
            <a:r>
              <a:rPr lang="hu-HU" altLang="hu-HU" sz="2000" b="1" i="1" dirty="0" smtClean="0"/>
              <a:t>A </a:t>
            </a:r>
            <a:r>
              <a:rPr lang="hu-HU" altLang="hu-HU" sz="2000" b="1" i="1" dirty="0"/>
              <a:t>legelterjedtebb </a:t>
            </a:r>
            <a:r>
              <a:rPr lang="hu-HU" altLang="hu-HU" sz="2000" b="1" i="1" dirty="0" err="1"/>
              <a:t>gázzaloltó</a:t>
            </a:r>
            <a:r>
              <a:rPr lang="hu-HU" altLang="hu-HU" sz="2000" b="1" i="1" dirty="0"/>
              <a:t> készülék.</a:t>
            </a:r>
            <a:endParaRPr lang="hu-HU" altLang="hu-HU" sz="2000" dirty="0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-198438" y="3789363"/>
            <a:ext cx="914400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 altLang="hu-HU"/>
              <a:t>	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161925" y="2079625"/>
            <a:ext cx="5040145" cy="49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</a:pPr>
            <a:endParaRPr lang="hu-HU" altLang="hu-HU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hu-HU" altLang="hu-HU" b="1" u="sng" dirty="0">
                <a:cs typeface="Times New Roman" pitchFamily="18" charset="0"/>
              </a:rPr>
              <a:t>Fizikai tulajdonságai</a:t>
            </a:r>
            <a:r>
              <a:rPr lang="hu-HU" altLang="hu-HU" b="1" dirty="0"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színtelen, szagtalan, gyengén savanykás ízű gáz;</a:t>
            </a:r>
          </a:p>
          <a:p>
            <a:pPr marL="342900" indent="-342900" algn="just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fajsúlya nehezebb a levegőnél, kb. 1,5 kg/l, de 165 </a:t>
            </a:r>
            <a:r>
              <a:rPr lang="hu-HU" altLang="hu-HU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hu-HU" altLang="hu-HU" dirty="0">
                <a:cs typeface="Times New Roman" pitchFamily="18" charset="0"/>
              </a:rPr>
              <a:t>C-on már könnyebb a levegőnél;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normál hőmérsékleten 55</a:t>
            </a:r>
            <a:r>
              <a:rPr lang="hu-HU" altLang="hu-HU" dirty="0"/>
              <a:t> </a:t>
            </a:r>
            <a:r>
              <a:rPr lang="hu-HU" altLang="hu-HU" dirty="0" err="1"/>
              <a:t>bar</a:t>
            </a:r>
            <a:r>
              <a:rPr lang="hu-HU" altLang="hu-HU" dirty="0" err="1">
                <a:cs typeface="Times New Roman" pitchFamily="18" charset="0"/>
              </a:rPr>
              <a:t>-ná</a:t>
            </a:r>
            <a:r>
              <a:rPr lang="hu-HU" altLang="hu-HU" dirty="0">
                <a:cs typeface="Times New Roman" pitchFamily="18" charset="0"/>
              </a:rPr>
              <a:t>	 </a:t>
            </a:r>
            <a:br>
              <a:rPr lang="hu-HU" altLang="hu-HU" dirty="0">
                <a:cs typeface="Times New Roman" pitchFamily="18" charset="0"/>
              </a:rPr>
            </a:br>
            <a:r>
              <a:rPr lang="hu-HU" altLang="hu-HU" dirty="0">
                <a:cs typeface="Times New Roman" pitchFamily="18" charset="0"/>
              </a:rPr>
              <a:t>már cseppfolyósítható</a:t>
            </a:r>
            <a:r>
              <a:rPr lang="hu-HU" altLang="hu-HU" dirty="0" smtClean="0">
                <a:cs typeface="Times New Roman" pitchFamily="18" charset="0"/>
              </a:rPr>
              <a:t>;</a:t>
            </a:r>
          </a:p>
          <a:p>
            <a:pPr marL="285750" lvl="0" indent="-285750">
              <a:lnSpc>
                <a:spcPct val="150000"/>
              </a:lnSpc>
              <a:buFontTx/>
              <a:buChar char="•"/>
            </a:pPr>
            <a:r>
              <a:rPr lang="hu-HU" altLang="hu-HU" dirty="0">
                <a:solidFill>
                  <a:srgbClr val="000000"/>
                </a:solidFill>
                <a:cs typeface="Times New Roman" pitchFamily="18" charset="0"/>
              </a:rPr>
              <a:t>szilárd halmazállapotban – </a:t>
            </a:r>
            <a:r>
              <a:rPr lang="hu-HU" altLang="hu-HU" dirty="0" err="1">
                <a:solidFill>
                  <a:srgbClr val="000000"/>
                </a:solidFill>
                <a:cs typeface="Times New Roman" pitchFamily="18" charset="0"/>
              </a:rPr>
              <a:t>szénsavhó</a:t>
            </a:r>
            <a:r>
              <a:rPr lang="hu-HU" altLang="hu-HU" dirty="0">
                <a:solidFill>
                  <a:srgbClr val="000000"/>
                </a:solidFill>
                <a:cs typeface="Times New Roman" pitchFamily="18" charset="0"/>
              </a:rPr>
              <a:t> néven ismeretes </a:t>
            </a:r>
          </a:p>
          <a:p>
            <a:pPr marL="285750" lvl="0" indent="-285750">
              <a:lnSpc>
                <a:spcPct val="150000"/>
              </a:lnSpc>
            </a:pPr>
            <a:r>
              <a:rPr lang="hu-HU" altLang="hu-HU" dirty="0">
                <a:solidFill>
                  <a:srgbClr val="000000"/>
                </a:solidFill>
                <a:cs typeface="Times New Roman" pitchFamily="18" charset="0"/>
              </a:rPr>
              <a:t>    (szárazjég) </a:t>
            </a:r>
            <a:r>
              <a:rPr lang="hu-HU" altLang="hu-HU" dirty="0">
                <a:solidFill>
                  <a:srgbClr val="000000"/>
                </a:solidFill>
              </a:rPr>
              <a:t>-</a:t>
            </a:r>
            <a:r>
              <a:rPr lang="hu-HU" altLang="hu-HU" dirty="0">
                <a:solidFill>
                  <a:srgbClr val="000000"/>
                </a:solidFill>
                <a:cs typeface="Times New Roman" pitchFamily="18" charset="0"/>
              </a:rPr>
              <a:t>78 </a:t>
            </a:r>
            <a:r>
              <a:rPr lang="hu-HU" altLang="hu-H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</a:t>
            </a:r>
            <a:r>
              <a:rPr lang="hu-HU" altLang="hu-HU" dirty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hu-HU" altLang="hu-HU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hu-HU" altLang="hu-HU" dirty="0"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vízben jól oldódik.</a:t>
            </a:r>
            <a:r>
              <a:rPr lang="hu-HU" altLang="hu-HU" dirty="0"/>
              <a:t> 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5652120" y="2225675"/>
            <a:ext cx="362681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hu-HU" altLang="hu-HU" b="1" u="sng" dirty="0"/>
              <a:t>Kémiai tulajdonságai</a:t>
            </a:r>
            <a:r>
              <a:rPr lang="hu-HU" altLang="hu-HU" b="1" dirty="0"/>
              <a:t>:</a:t>
            </a:r>
            <a:r>
              <a:rPr lang="hu-HU" altLang="hu-HU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2000 </a:t>
            </a:r>
            <a:r>
              <a:rPr lang="hu-HU" altLang="hu-HU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hu-HU" altLang="hu-HU" dirty="0">
                <a:cs typeface="Times New Roman" pitchFamily="18" charset="0"/>
              </a:rPr>
              <a:t>C felett bomlik oxigénre és szénmonoxidra;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nem korrodáló, nem mérgező,</a:t>
            </a:r>
            <a:r>
              <a:rPr lang="hu-HU" altLang="hu-HU" dirty="0"/>
              <a:t> de 20 </a:t>
            </a:r>
            <a:r>
              <a:rPr lang="hu-HU" altLang="hu-HU" dirty="0" err="1"/>
              <a:t>tf%</a:t>
            </a:r>
            <a:r>
              <a:rPr lang="hu-HU" altLang="hu-HU" dirty="0"/>
              <a:t> felett</a:t>
            </a:r>
            <a:r>
              <a:rPr lang="hu-HU" altLang="hu-HU" dirty="0">
                <a:cs typeface="Times New Roman" pitchFamily="18" charset="0"/>
              </a:rPr>
              <a:t> koncentrációban </a:t>
            </a:r>
          </a:p>
          <a:p>
            <a:pPr marL="285750" indent="-285750">
              <a:lnSpc>
                <a:spcPct val="150000"/>
              </a:lnSpc>
            </a:pPr>
            <a:r>
              <a:rPr lang="hu-HU" altLang="hu-HU" dirty="0">
                <a:cs typeface="Times New Roman" pitchFamily="18" charset="0"/>
              </a:rPr>
              <a:t>    halálos lehet (fulladás veszély);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dirty="0" smtClean="0"/>
              <a:t>nagy </a:t>
            </a:r>
            <a:r>
              <a:rPr lang="hu-HU" altLang="hu-HU" dirty="0" err="1"/>
              <a:t>hőelvonó</a:t>
            </a:r>
            <a:r>
              <a:rPr lang="hu-HU" altLang="hu-HU" dirty="0"/>
              <a:t> képesség 1kg cseppfolyós CO</a:t>
            </a:r>
            <a:r>
              <a:rPr lang="hu-HU" altLang="hu-HU" baseline="-25000" dirty="0"/>
              <a:t>2  </a:t>
            </a:r>
            <a:r>
              <a:rPr lang="hu-HU" altLang="hu-HU" dirty="0"/>
              <a:t>párolgása során 572 KJ hőt von el.</a:t>
            </a:r>
            <a:r>
              <a:rPr lang="hu-HU" altLang="hu-HU" dirty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4580" name="Text Box 46"/>
          <p:cNvSpPr txBox="1">
            <a:spLocks noChangeArrowheads="1"/>
          </p:cNvSpPr>
          <p:nvPr/>
        </p:nvSpPr>
        <p:spPr bwMode="auto">
          <a:xfrm>
            <a:off x="250825" y="2033588"/>
            <a:ext cx="864235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u-HU" altLang="hu-HU" b="1" u="sng" dirty="0"/>
              <a:t>Oltóhatásai</a:t>
            </a:r>
            <a:r>
              <a:rPr lang="hu-HU" altLang="hu-HU" b="1" dirty="0"/>
              <a:t>:</a:t>
            </a:r>
            <a:r>
              <a:rPr lang="hu-HU" altLang="hu-HU" dirty="0"/>
              <a:t> </a:t>
            </a:r>
          </a:p>
          <a:p>
            <a:pPr>
              <a:lnSpc>
                <a:spcPct val="150000"/>
              </a:lnSpc>
            </a:pPr>
            <a:r>
              <a:rPr lang="hu-HU" altLang="hu-HU" b="1" dirty="0">
                <a:solidFill>
                  <a:schemeClr val="tx2"/>
                </a:solidFill>
              </a:rPr>
              <a:t>	- f</a:t>
            </a:r>
            <a:r>
              <a:rPr lang="hu-HU" altLang="hu-HU" b="1" dirty="0">
                <a:solidFill>
                  <a:schemeClr val="tx2"/>
                </a:solidFill>
                <a:cs typeface="Times New Roman" pitchFamily="18" charset="0"/>
              </a:rPr>
              <a:t>ojtó, kiszorító hatás</a:t>
            </a:r>
            <a:endParaRPr lang="hu-HU" altLang="hu-HU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hu-HU" altLang="hu-HU" b="1" dirty="0">
                <a:solidFill>
                  <a:schemeClr val="tx2"/>
                </a:solidFill>
              </a:rPr>
              <a:t>	- h</a:t>
            </a:r>
            <a:r>
              <a:rPr lang="hu-HU" altLang="hu-HU" b="1" dirty="0">
                <a:solidFill>
                  <a:schemeClr val="tx2"/>
                </a:solidFill>
                <a:cs typeface="Times New Roman" pitchFamily="18" charset="0"/>
              </a:rPr>
              <a:t>űtő, szublimációs hatás</a:t>
            </a:r>
          </a:p>
          <a:p>
            <a:pPr>
              <a:lnSpc>
                <a:spcPct val="150000"/>
              </a:lnSpc>
            </a:pPr>
            <a:endParaRPr lang="hu-HU" altLang="hu-HU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hu-HU" altLang="hu-HU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hu-HU" altLang="hu-HU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az oltási mechanizmusa</a:t>
            </a:r>
            <a:r>
              <a:rPr lang="hu-HU" altLang="hu-HU" dirty="0"/>
              <a:t> </a:t>
            </a:r>
            <a:r>
              <a:rPr lang="hu-HU" altLang="hu-HU" dirty="0" smtClean="0"/>
              <a:t>során </a:t>
            </a:r>
            <a:r>
              <a:rPr lang="hu-HU" altLang="hu-HU" dirty="0" smtClean="0">
                <a:cs typeface="Times New Roman" pitchFamily="18" charset="0"/>
              </a:rPr>
              <a:t>az </a:t>
            </a:r>
            <a:r>
              <a:rPr lang="hu-HU" altLang="hu-HU" dirty="0">
                <a:cs typeface="Times New Roman" pitchFamily="18" charset="0"/>
              </a:rPr>
              <a:t>égéshez szükséges oxigénkoncentráció </a:t>
            </a:r>
            <a:r>
              <a:rPr lang="hu-HU" altLang="hu-HU" dirty="0" smtClean="0">
                <a:cs typeface="Times New Roman" pitchFamily="18" charset="0"/>
              </a:rPr>
              <a:t>lecsökken</a:t>
            </a:r>
            <a:endParaRPr lang="hu-HU" altLang="hu-HU" dirty="0"/>
          </a:p>
          <a:p>
            <a:pPr>
              <a:lnSpc>
                <a:spcPct val="150000"/>
              </a:lnSpc>
              <a:buFontTx/>
              <a:buChar char="•"/>
            </a:pPr>
            <a:r>
              <a:rPr lang="hu-HU" altLang="hu-HU" dirty="0" smtClean="0"/>
              <a:t>a </a:t>
            </a:r>
            <a:r>
              <a:rPr lang="hu-HU" altLang="hu-HU" dirty="0"/>
              <a:t>szublimációkor hőt von el az éghető anyagtól ill. a </a:t>
            </a:r>
            <a:r>
              <a:rPr lang="hu-HU" altLang="hu-HU" dirty="0" smtClean="0"/>
              <a:t>környezettől</a:t>
            </a:r>
            <a:endParaRPr lang="hu-HU" altLang="hu-HU" sz="2000" dirty="0"/>
          </a:p>
          <a:p>
            <a:pPr algn="just">
              <a:lnSpc>
                <a:spcPct val="150000"/>
              </a:lnSpc>
            </a:pPr>
            <a:endParaRPr lang="hu-HU" altLang="hu-HU" dirty="0"/>
          </a:p>
        </p:txBody>
      </p:sp>
      <p:grpSp>
        <p:nvGrpSpPr>
          <p:cNvPr id="24581" name="Csoportba foglalás 14"/>
          <p:cNvGrpSpPr>
            <a:grpSpLocks/>
          </p:cNvGrpSpPr>
          <p:nvPr/>
        </p:nvGrpSpPr>
        <p:grpSpPr bwMode="auto">
          <a:xfrm>
            <a:off x="5021263" y="1719263"/>
            <a:ext cx="3331157" cy="2744852"/>
            <a:chOff x="5531509" y="4573320"/>
            <a:chExt cx="2757781" cy="2115261"/>
          </a:xfrm>
        </p:grpSpPr>
        <p:sp>
          <p:nvSpPr>
            <p:cNvPr id="24582" name="Text Box 56"/>
            <p:cNvSpPr txBox="1">
              <a:spLocks noChangeArrowheads="1"/>
            </p:cNvSpPr>
            <p:nvPr/>
          </p:nvSpPr>
          <p:spPr bwMode="auto">
            <a:xfrm>
              <a:off x="5702498" y="5979667"/>
              <a:ext cx="2161673" cy="3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spcAft>
                  <a:spcPct val="30000"/>
                </a:spcAft>
              </a:pPr>
              <a:endParaRPr lang="hu-HU" altLang="hu-HU" i="1"/>
            </a:p>
          </p:txBody>
        </p:sp>
        <p:pic>
          <p:nvPicPr>
            <p:cNvPr id="24583" name="Picture 4" descr="C:\Users\tibor.szucs\Desktop\Új bitkép (2)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31509" y="4573320"/>
              <a:ext cx="2757781" cy="2115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Szövegdoboz 10"/>
            <p:cNvSpPr txBox="1">
              <a:spLocks noChangeArrowheads="1"/>
            </p:cNvSpPr>
            <p:nvPr/>
          </p:nvSpPr>
          <p:spPr bwMode="auto">
            <a:xfrm>
              <a:off x="5702498" y="6090166"/>
              <a:ext cx="1250256" cy="276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600"/>
                <a:t>Éghető    anyag      </a:t>
              </a:r>
            </a:p>
            <a:p>
              <a:pPr algn="ctr" eaLnBrk="0" hangingPunct="0"/>
              <a:endParaRPr lang="hu-HU" sz="800"/>
            </a:p>
          </p:txBody>
        </p:sp>
        <p:sp>
          <p:nvSpPr>
            <p:cNvPr id="24585" name="Szövegdoboz 9"/>
            <p:cNvSpPr txBox="1">
              <a:spLocks noChangeArrowheads="1"/>
            </p:cNvSpPr>
            <p:nvPr/>
          </p:nvSpPr>
          <p:spPr bwMode="auto">
            <a:xfrm rot="-3600000">
              <a:off x="5437510" y="4925213"/>
              <a:ext cx="760575" cy="211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800"/>
                <a:t>Oxigén</a:t>
              </a:r>
            </a:p>
          </p:txBody>
        </p:sp>
        <p:sp>
          <p:nvSpPr>
            <p:cNvPr id="24586" name="Szövegdoboz 13"/>
            <p:cNvSpPr txBox="1">
              <a:spLocks noChangeArrowheads="1"/>
            </p:cNvSpPr>
            <p:nvPr/>
          </p:nvSpPr>
          <p:spPr bwMode="auto">
            <a:xfrm rot="3585724">
              <a:off x="6413141" y="4959531"/>
              <a:ext cx="1044715" cy="33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hu-HU" sz="800"/>
                <a:t>Gyulladási hőmérséklet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5604" name="Text Box 46"/>
          <p:cNvSpPr txBox="1">
            <a:spLocks noChangeArrowheads="1"/>
          </p:cNvSpPr>
          <p:nvPr/>
        </p:nvSpPr>
        <p:spPr bwMode="auto">
          <a:xfrm>
            <a:off x="431800" y="2078038"/>
            <a:ext cx="87122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hu-HU" b="1" u="sng" dirty="0"/>
              <a:t>Alkalmazási területei</a:t>
            </a:r>
            <a:r>
              <a:rPr lang="hu-HU" altLang="hu-HU" b="1" dirty="0"/>
              <a:t>:</a:t>
            </a:r>
            <a:r>
              <a:rPr lang="hu-HU" altLang="hu-HU" dirty="0"/>
              <a:t> </a:t>
            </a:r>
          </a:p>
          <a:p>
            <a:pPr>
              <a:spcBef>
                <a:spcPts val="600"/>
              </a:spcBef>
            </a:pPr>
            <a:endParaRPr lang="hu-HU" altLang="hu-HU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hu-HU" altLang="hu-HU" dirty="0" smtClean="0">
                <a:cs typeface="Times New Roman" pitchFamily="18" charset="0"/>
              </a:rPr>
              <a:t> elektromos </a:t>
            </a:r>
            <a:r>
              <a:rPr lang="hu-HU" altLang="hu-HU" dirty="0">
                <a:cs typeface="Times New Roman" pitchFamily="18" charset="0"/>
              </a:rPr>
              <a:t>berendezések tüzeinél;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hu-HU" altLang="hu-HU" dirty="0" smtClean="0">
                <a:cs typeface="Times New Roman" pitchFamily="18" charset="0"/>
              </a:rPr>
              <a:t> laboratóriumi </a:t>
            </a:r>
            <a:r>
              <a:rPr lang="hu-HU" altLang="hu-HU" dirty="0">
                <a:cs typeface="Times New Roman" pitchFamily="18" charset="0"/>
              </a:rPr>
              <a:t>és élelmiszeripari technológiák, létesítmények tűzvédelmi berendezései oltóanyagként – tisztasága miatt;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hu-HU" altLang="hu-HU" dirty="0" smtClean="0">
                <a:cs typeface="Times New Roman" pitchFamily="18" charset="0"/>
              </a:rPr>
              <a:t> kazánoknál</a:t>
            </a:r>
            <a:r>
              <a:rPr lang="hu-HU" altLang="hu-HU" dirty="0">
                <a:cs typeface="Times New Roman" pitchFamily="18" charset="0"/>
              </a:rPr>
              <a:t>;</a:t>
            </a:r>
            <a:endParaRPr lang="hu-HU" altLang="hu-HU" dirty="0"/>
          </a:p>
          <a:p>
            <a:pPr>
              <a:lnSpc>
                <a:spcPct val="150000"/>
              </a:lnSpc>
              <a:buFontTx/>
              <a:buChar char="•"/>
            </a:pPr>
            <a:r>
              <a:rPr lang="hu-HU" altLang="hu-HU" dirty="0" smtClean="0"/>
              <a:t> </a:t>
            </a:r>
            <a:r>
              <a:rPr lang="hu-HU" altLang="hu-HU" dirty="0" smtClean="0"/>
              <a:t>k</a:t>
            </a:r>
            <a:r>
              <a:rPr lang="hu-HU" altLang="hu-HU" dirty="0" smtClean="0"/>
              <a:t>ézi-, hordozható és beépített </a:t>
            </a:r>
            <a:r>
              <a:rPr lang="hu-HU" altLang="hu-HU" dirty="0" err="1" smtClean="0"/>
              <a:t>tűzoltókészülékként</a:t>
            </a:r>
            <a:r>
              <a:rPr lang="hu-HU" altLang="hu-HU" dirty="0" smtClean="0"/>
              <a:t> is jó hatásfokkal alkalmazható;</a:t>
            </a:r>
            <a:r>
              <a:rPr lang="hu-HU" altLang="hu-HU" sz="1600" dirty="0" smtClean="0">
                <a:solidFill>
                  <a:srgbClr val="FF9900"/>
                </a:solidFill>
              </a:rPr>
              <a:t>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hu-HU" altLang="hu-HU" dirty="0" smtClean="0">
                <a:cs typeface="Times New Roman" pitchFamily="18" charset="0"/>
              </a:rPr>
              <a:t> a</a:t>
            </a:r>
            <a:r>
              <a:rPr lang="hu-HU" altLang="hu-HU" dirty="0" smtClean="0">
                <a:cs typeface="Times New Roman" pitchFamily="18" charset="0"/>
              </a:rPr>
              <a:t>lacsony költséggel előállított </a:t>
            </a:r>
            <a:r>
              <a:rPr lang="hu-HU" altLang="hu-HU" dirty="0">
                <a:cs typeface="Times New Roman" pitchFamily="18" charset="0"/>
              </a:rPr>
              <a:t>oltóanyag.</a:t>
            </a:r>
            <a:r>
              <a:rPr lang="hu-HU" altLang="hu-HU" dirty="0"/>
              <a:t> </a:t>
            </a:r>
          </a:p>
        </p:txBody>
      </p:sp>
      <p:sp>
        <p:nvSpPr>
          <p:cNvPr id="25605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6628" name="Text Box 46"/>
          <p:cNvSpPr txBox="1">
            <a:spLocks noChangeArrowheads="1"/>
          </p:cNvSpPr>
          <p:nvPr/>
        </p:nvSpPr>
        <p:spPr bwMode="auto">
          <a:xfrm>
            <a:off x="476250" y="2033588"/>
            <a:ext cx="84169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hu-HU" altLang="hu-HU" b="1" u="sng" dirty="0"/>
              <a:t>Hátrányai</a:t>
            </a:r>
            <a:r>
              <a:rPr lang="hu-HU" altLang="hu-HU" b="1" dirty="0"/>
              <a:t>:</a:t>
            </a:r>
          </a:p>
          <a:p>
            <a:pPr marL="285750" indent="-285750">
              <a:lnSpc>
                <a:spcPct val="150000"/>
              </a:lnSpc>
            </a:pPr>
            <a:endParaRPr lang="hu-HU" altLang="hu-HU" b="1" dirty="0"/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vegyileg kötött oxigént tartalmazó</a:t>
            </a:r>
            <a:r>
              <a:rPr lang="hu-HU" altLang="hu-HU" dirty="0" smtClean="0">
                <a:cs typeface="Times New Roman" pitchFamily="18" charset="0"/>
              </a:rPr>
              <a:t> </a:t>
            </a:r>
            <a:r>
              <a:rPr lang="hu-HU" altLang="hu-HU" dirty="0">
                <a:cs typeface="Times New Roman" pitchFamily="18" charset="0"/>
              </a:rPr>
              <a:t>anyagok oltására </a:t>
            </a:r>
            <a:r>
              <a:rPr lang="hu-HU" altLang="hu-HU" dirty="0" smtClean="0">
                <a:cs typeface="Times New Roman" pitchFamily="18" charset="0"/>
              </a:rPr>
              <a:t>alkalmatlan; </a:t>
            </a:r>
            <a:endParaRPr lang="hu-HU" altLang="hu-HU" b="1" dirty="0">
              <a:solidFill>
                <a:srgbClr val="FF9900"/>
              </a:solidFill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izzó és parázsló anyagok oltására alkalmatlan;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e</a:t>
            </a:r>
            <a:r>
              <a:rPr lang="hu-HU" altLang="hu-HU" dirty="0" smtClean="0">
                <a:cs typeface="Times New Roman" pitchFamily="18" charset="0"/>
              </a:rPr>
              <a:t>lektromos tüzek oltása során sztatikus </a:t>
            </a:r>
            <a:r>
              <a:rPr lang="hu-HU" altLang="hu-HU" dirty="0">
                <a:cs typeface="Times New Roman" pitchFamily="18" charset="0"/>
              </a:rPr>
              <a:t>feltöltődés veszélye</a:t>
            </a:r>
            <a:r>
              <a:rPr lang="hu-HU" altLang="hu-HU" dirty="0" smtClean="0">
                <a:cs typeface="Times New Roman" pitchFamily="18" charset="0"/>
              </a:rPr>
              <a:t>; </a:t>
            </a:r>
            <a:endParaRPr lang="hu-HU" altLang="hu-HU" dirty="0" smtClean="0"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dirty="0" smtClean="0">
                <a:cs typeface="Times New Roman" pitchFamily="18" charset="0"/>
              </a:rPr>
              <a:t>adott </a:t>
            </a:r>
            <a:r>
              <a:rPr lang="hu-HU" altLang="hu-HU" dirty="0">
                <a:cs typeface="Times New Roman" pitchFamily="18" charset="0"/>
              </a:rPr>
              <a:t>koncentrációnál fulladásveszély;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dirty="0">
                <a:cs typeface="Times New Roman" pitchFamily="18" charset="0"/>
              </a:rPr>
              <a:t>a többi oltóanyaghoz képest </a:t>
            </a:r>
            <a:r>
              <a:rPr lang="hu-HU" altLang="hu-HU" dirty="0" smtClean="0">
                <a:cs typeface="Times New Roman" pitchFamily="18" charset="0"/>
              </a:rPr>
              <a:t>nagyobb oltási koncentráció; 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dirty="0" smtClean="0"/>
              <a:t>egyes </a:t>
            </a:r>
            <a:r>
              <a:rPr lang="hu-HU" altLang="hu-HU" dirty="0"/>
              <a:t>fémtüzek nem olthatók vele (Mg, Na ).</a:t>
            </a:r>
          </a:p>
          <a:p>
            <a:pPr marL="285750" indent="-285750">
              <a:lnSpc>
                <a:spcPct val="150000"/>
              </a:lnSpc>
            </a:pPr>
            <a:endParaRPr lang="hu-HU" altLang="hu-HU" b="1" dirty="0"/>
          </a:p>
          <a:p>
            <a:pPr marL="285750" indent="-285750">
              <a:lnSpc>
                <a:spcPct val="150000"/>
              </a:lnSpc>
            </a:pPr>
            <a:endParaRPr lang="hu-HU" altLang="hu-HU" b="1" dirty="0"/>
          </a:p>
        </p:txBody>
      </p:sp>
      <p:sp>
        <p:nvSpPr>
          <p:cNvPr id="26629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9700" name="Rectangle 11"/>
          <p:cNvSpPr>
            <a:spLocks noChangeArrowheads="1"/>
          </p:cNvSpPr>
          <p:nvPr/>
        </p:nvSpPr>
        <p:spPr bwMode="auto">
          <a:xfrm>
            <a:off x="0" y="1358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>
                <a:cs typeface="Times New Roman" pitchFamily="18" charset="0"/>
              </a:rPr>
              <a:t>Tűzoltóporok jellemzése</a:t>
            </a:r>
            <a:r>
              <a:rPr lang="hu-HU" altLang="hu-HU" sz="2400"/>
              <a:t> </a:t>
            </a:r>
            <a:endParaRPr lang="hu-HU" altLang="hu-HU" sz="2400" b="1"/>
          </a:p>
        </p:txBody>
      </p:sp>
      <p:sp>
        <p:nvSpPr>
          <p:cNvPr id="29701" name="Text Box 46"/>
          <p:cNvSpPr txBox="1">
            <a:spLocks noChangeArrowheads="1"/>
          </p:cNvSpPr>
          <p:nvPr/>
        </p:nvSpPr>
        <p:spPr bwMode="auto">
          <a:xfrm>
            <a:off x="246063" y="2168525"/>
            <a:ext cx="86471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altLang="hu-HU">
                <a:cs typeface="Times New Roman" pitchFamily="18" charset="0"/>
              </a:rPr>
              <a:t>Az oltóporok használata a tűzosztályok típusainak megfelelően más és más összetételben lehet alkalmas tűzoltásra. </a:t>
            </a:r>
          </a:p>
          <a:p>
            <a:pPr algn="just">
              <a:lnSpc>
                <a:spcPct val="150000"/>
              </a:lnSpc>
            </a:pPr>
            <a:endParaRPr lang="hu-HU" altLang="hu-HU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hu-HU" altLang="hu-HU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u-HU" altLang="hu-HU" b="1">
                <a:solidFill>
                  <a:srgbClr val="FF0000"/>
                </a:solidFill>
                <a:cs typeface="Times New Roman" pitchFamily="18" charset="0"/>
              </a:rPr>
              <a:t>„A”</a:t>
            </a:r>
            <a:r>
              <a:rPr lang="hu-HU" altLang="hu-HU" b="1">
                <a:cs typeface="Times New Roman" pitchFamily="18" charset="0"/>
              </a:rPr>
              <a:t> – szilárd, éghető anyagok;</a:t>
            </a:r>
          </a:p>
          <a:p>
            <a:pPr algn="just">
              <a:lnSpc>
                <a:spcPct val="150000"/>
              </a:lnSpc>
            </a:pPr>
            <a:r>
              <a:rPr lang="hu-HU" altLang="hu-HU" b="1">
                <a:solidFill>
                  <a:srgbClr val="FF0000"/>
                </a:solidFill>
                <a:cs typeface="Times New Roman" pitchFamily="18" charset="0"/>
              </a:rPr>
              <a:t>„B”</a:t>
            </a:r>
            <a:r>
              <a:rPr lang="hu-HU" altLang="hu-HU" b="1">
                <a:cs typeface="Times New Roman" pitchFamily="18" charset="0"/>
              </a:rPr>
              <a:t> – tűzveszélyes folyadékok;</a:t>
            </a:r>
          </a:p>
          <a:p>
            <a:pPr algn="just">
              <a:lnSpc>
                <a:spcPct val="150000"/>
              </a:lnSpc>
            </a:pPr>
            <a:r>
              <a:rPr lang="hu-HU" altLang="hu-HU" b="1">
                <a:solidFill>
                  <a:srgbClr val="FF0000"/>
                </a:solidFill>
                <a:cs typeface="Times New Roman" pitchFamily="18" charset="0"/>
              </a:rPr>
              <a:t>„C”</a:t>
            </a:r>
            <a:r>
              <a:rPr lang="hu-HU" altLang="hu-HU" b="1">
                <a:cs typeface="Times New Roman" pitchFamily="18" charset="0"/>
              </a:rPr>
              <a:t> – éghető gázok;</a:t>
            </a:r>
          </a:p>
          <a:p>
            <a:pPr algn="just">
              <a:lnSpc>
                <a:spcPct val="150000"/>
              </a:lnSpc>
            </a:pPr>
            <a:r>
              <a:rPr lang="hu-HU" altLang="hu-HU" b="1">
                <a:solidFill>
                  <a:srgbClr val="FF0000"/>
                </a:solidFill>
                <a:cs typeface="Times New Roman" pitchFamily="18" charset="0"/>
              </a:rPr>
              <a:t>„D”</a:t>
            </a:r>
            <a:r>
              <a:rPr lang="hu-HU" altLang="hu-HU" b="1">
                <a:cs typeface="Times New Roman" pitchFamily="18" charset="0"/>
              </a:rPr>
              <a:t> – éghető fémek és ötvözetei;</a:t>
            </a:r>
          </a:p>
          <a:p>
            <a:pPr>
              <a:lnSpc>
                <a:spcPct val="150000"/>
              </a:lnSpc>
            </a:pPr>
            <a:r>
              <a:rPr lang="hu-HU" altLang="hu-HU" b="1">
                <a:solidFill>
                  <a:srgbClr val="FF0000"/>
                </a:solidFill>
                <a:cs typeface="Times New Roman" pitchFamily="18" charset="0"/>
              </a:rPr>
              <a:t>„E”</a:t>
            </a:r>
            <a:r>
              <a:rPr lang="hu-HU" altLang="hu-HU" b="1">
                <a:cs typeface="Times New Roman" pitchFamily="18" charset="0"/>
              </a:rPr>
              <a:t> – feszültség alatt álló berendezések; </a:t>
            </a:r>
          </a:p>
          <a:p>
            <a:pPr>
              <a:lnSpc>
                <a:spcPct val="150000"/>
              </a:lnSpc>
            </a:pPr>
            <a:r>
              <a:rPr lang="hu-HU" altLang="hu-HU" b="1">
                <a:solidFill>
                  <a:srgbClr val="FF0000"/>
                </a:solidFill>
                <a:cs typeface="Times New Roman" pitchFamily="18" charset="0"/>
              </a:rPr>
              <a:t>„F”</a:t>
            </a:r>
            <a:r>
              <a:rPr lang="hu-HU" altLang="hu-HU" b="1">
                <a:cs typeface="Times New Roman" pitchFamily="18" charset="0"/>
              </a:rPr>
              <a:t> – konyhai olajok zsírok.</a:t>
            </a:r>
            <a:endParaRPr lang="hu-HU" altLang="hu-HU"/>
          </a:p>
          <a:p>
            <a:pPr algn="just">
              <a:lnSpc>
                <a:spcPct val="90000"/>
              </a:lnSpc>
            </a:pPr>
            <a:endParaRPr lang="hu-HU" altLang="hu-HU"/>
          </a:p>
        </p:txBody>
      </p:sp>
      <p:pic>
        <p:nvPicPr>
          <p:cNvPr id="29702" name="Kép 5" descr="letölté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363" y="3608388"/>
            <a:ext cx="396557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0" y="13589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/>
              <a:t>Az oltóporral szembeni követelmények</a:t>
            </a:r>
          </a:p>
        </p:txBody>
      </p:sp>
      <p:sp>
        <p:nvSpPr>
          <p:cNvPr id="30725" name="Text Box 46"/>
          <p:cNvSpPr txBox="1">
            <a:spLocks noChangeArrowheads="1"/>
          </p:cNvSpPr>
          <p:nvPr/>
        </p:nvSpPr>
        <p:spPr bwMode="auto">
          <a:xfrm>
            <a:off x="431800" y="2214563"/>
            <a:ext cx="83708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Jó oltási hatásfok</a:t>
            </a:r>
            <a:r>
              <a:rPr lang="hu-HU" altLang="hu-HU">
                <a:solidFill>
                  <a:srgbClr val="FF0000"/>
                </a:solidFill>
              </a:rPr>
              <a:t>: </a:t>
            </a:r>
            <a:r>
              <a:rPr lang="hu-HU" altLang="hu-HU"/>
              <a:t>időegység alatt a láng m</a:t>
            </a:r>
            <a:r>
              <a:rPr lang="hu-HU" altLang="hu-HU" baseline="30000"/>
              <a:t>3</a:t>
            </a:r>
            <a:r>
              <a:rPr lang="hu-HU" altLang="hu-HU"/>
              <a:t>-nként felhasznált   portömeg.</a:t>
            </a:r>
          </a:p>
          <a:p>
            <a:pPr marL="355600" indent="-355600" algn="just">
              <a:lnSpc>
                <a:spcPct val="150000"/>
              </a:lnSpc>
              <a:buFontTx/>
              <a:buChar char="•"/>
            </a:pPr>
            <a:endParaRPr lang="hu-HU" altLang="hu-HU"/>
          </a:p>
          <a:p>
            <a:pPr marL="355600" indent="-355600" algn="just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Jó diszperzitás</a:t>
            </a:r>
            <a:r>
              <a:rPr lang="hu-HU" altLang="hu-HU">
                <a:solidFill>
                  <a:srgbClr val="FF0000"/>
                </a:solidFill>
              </a:rPr>
              <a:t>: </a:t>
            </a:r>
            <a:r>
              <a:rPr lang="hu-HU" altLang="hu-HU"/>
              <a:t>a porszemcse optimális</a:t>
            </a:r>
            <a:r>
              <a:rPr lang="hu-HU" altLang="hu-HU">
                <a:solidFill>
                  <a:srgbClr val="FF0000"/>
                </a:solidFill>
              </a:rPr>
              <a:t> </a:t>
            </a:r>
            <a:r>
              <a:rPr lang="hu-HU" altLang="hu-HU"/>
              <a:t>méretére utal. </a:t>
            </a:r>
          </a:p>
          <a:p>
            <a:pPr marL="355600" indent="-355600" algn="just">
              <a:lnSpc>
                <a:spcPct val="150000"/>
              </a:lnSpc>
            </a:pPr>
            <a:r>
              <a:rPr lang="hu-HU" altLang="hu-HU"/>
              <a:t>	(15-18 mikrométer) A porcsőben szállítható legyen, és az oltáshoz szükséges ideig a lángtérben lebegjen.</a:t>
            </a:r>
          </a:p>
          <a:p>
            <a:pPr marL="355600" indent="-355600" algn="just">
              <a:lnSpc>
                <a:spcPct val="150000"/>
              </a:lnSpc>
            </a:pPr>
            <a:endParaRPr lang="hu-HU" altLang="hu-HU"/>
          </a:p>
          <a:p>
            <a:pPr marL="355600" indent="-355600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Minél nagyobb fajlagos felülete legyen</a:t>
            </a:r>
            <a:r>
              <a:rPr lang="hu-HU" altLang="hu-HU">
                <a:solidFill>
                  <a:srgbClr val="FF0000"/>
                </a:solidFill>
              </a:rPr>
              <a:t>: </a:t>
            </a:r>
            <a:r>
              <a:rPr lang="hu-HU" altLang="hu-HU"/>
              <a:t>minél kisebb a szemcsék nagysága annál nagyobb a fajlagos  felület ezzel együtt az oltási hatékonyság. A lángtérig el kell jutniuk a részecskéknek. </a:t>
            </a:r>
            <a:endParaRPr lang="hu-HU" altLang="hu-HU" u="sng">
              <a:solidFill>
                <a:srgbClr val="FF0000"/>
              </a:solidFill>
            </a:endParaRPr>
          </a:p>
          <a:p>
            <a:pPr marL="355600" indent="-355600" algn="just">
              <a:lnSpc>
                <a:spcPct val="90000"/>
              </a:lnSpc>
            </a:pPr>
            <a:endParaRPr lang="hu-HU" altLang="hu-HU"/>
          </a:p>
        </p:txBody>
      </p:sp>
      <p:sp>
        <p:nvSpPr>
          <p:cNvPr id="30726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1748" name="Text Box 46"/>
          <p:cNvSpPr txBox="1">
            <a:spLocks noChangeArrowheads="1"/>
          </p:cNvSpPr>
          <p:nvPr/>
        </p:nvSpPr>
        <p:spPr bwMode="auto">
          <a:xfrm>
            <a:off x="522288" y="1538288"/>
            <a:ext cx="83708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sz="2000" b="1" u="sng">
                <a:solidFill>
                  <a:srgbClr val="FF0000"/>
                </a:solidFill>
              </a:rPr>
              <a:t> </a:t>
            </a:r>
            <a:r>
              <a:rPr lang="hu-HU" altLang="hu-HU" u="sng">
                <a:solidFill>
                  <a:srgbClr val="FF0000"/>
                </a:solidFill>
              </a:rPr>
              <a:t>Jó folyékonyság</a:t>
            </a:r>
            <a:r>
              <a:rPr lang="hu-HU" altLang="hu-HU">
                <a:solidFill>
                  <a:srgbClr val="FF0000"/>
                </a:solidFill>
              </a:rPr>
              <a:t>: </a:t>
            </a:r>
            <a:r>
              <a:rPr lang="hu-HU" altLang="hu-HU"/>
              <a:t>a porszemcsék egymáson jól gördüljenek.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endParaRPr lang="hu-HU" altLang="hu-HU"/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Kicsiny tömörödési, csomósodási hajlam</a:t>
            </a:r>
            <a:r>
              <a:rPr lang="hu-HU" altLang="hu-HU">
                <a:solidFill>
                  <a:srgbClr val="FF0000"/>
                </a:solidFill>
              </a:rPr>
              <a:t>: </a:t>
            </a:r>
            <a:r>
              <a:rPr lang="hu-HU" altLang="hu-HU"/>
              <a:t>nedvesség esetleg rázkódás hatására betömörödhet. Ez ellen adalékokkal kezelik.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endParaRPr lang="hu-HU" altLang="hu-HU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Jó víztaszítási képesség(hidrofóbitás)</a:t>
            </a:r>
            <a:r>
              <a:rPr lang="hu-HU" altLang="hu-HU">
                <a:solidFill>
                  <a:srgbClr val="FF0000"/>
                </a:solidFill>
              </a:rPr>
              <a:t>: </a:t>
            </a:r>
            <a:r>
              <a:rPr lang="hu-HU" altLang="hu-HU"/>
              <a:t>különböző fémsztearátorokkal kezelik.</a:t>
            </a:r>
          </a:p>
          <a:p>
            <a:pPr marL="285750" indent="-285750">
              <a:lnSpc>
                <a:spcPct val="150000"/>
              </a:lnSpc>
            </a:pPr>
            <a:endParaRPr lang="hu-HU" altLang="hu-HU"/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Hajtógázzal ne lépjen reakcióba</a:t>
            </a:r>
            <a:r>
              <a:rPr lang="hu-HU" altLang="hu-HU">
                <a:solidFill>
                  <a:srgbClr val="FF0000"/>
                </a:solidFill>
              </a:rPr>
              <a:t>: </a:t>
            </a:r>
            <a:r>
              <a:rPr lang="hu-HU" altLang="hu-HU">
                <a:solidFill>
                  <a:srgbClr val="C00000"/>
                </a:solidFill>
              </a:rPr>
              <a:t> </a:t>
            </a:r>
            <a:r>
              <a:rPr lang="hu-HU" altLang="hu-HU"/>
              <a:t>N-nal és CO</a:t>
            </a:r>
            <a:r>
              <a:rPr lang="hu-HU" altLang="hu-HU" baseline="-25000"/>
              <a:t>2-val</a:t>
            </a:r>
            <a:r>
              <a:rPr lang="hu-HU" altLang="hu-HU"/>
              <a:t> ne lépjen reakcióba.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endParaRPr lang="hu-HU" altLang="hu-HU" u="sng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Jó stabilitás</a:t>
            </a:r>
            <a:r>
              <a:rPr lang="hu-HU" altLang="hu-HU">
                <a:solidFill>
                  <a:srgbClr val="FF0000"/>
                </a:solidFill>
              </a:rPr>
              <a:t>: </a:t>
            </a:r>
            <a:r>
              <a:rPr lang="hu-HU" altLang="hu-HU"/>
              <a:t>a porok egy része (NaHCO3)  már 40 C</a:t>
            </a:r>
            <a:r>
              <a:rPr lang="en-US" altLang="hu-HU">
                <a:cs typeface="Arial" charset="0"/>
              </a:rPr>
              <a:t>º</a:t>
            </a:r>
            <a:r>
              <a:rPr lang="hu-HU" altLang="hu-HU"/>
              <a:t> fölött bomlik, ezért napsütésnek kitett helyen nem tárolhatók.</a:t>
            </a:r>
          </a:p>
          <a:p>
            <a:pPr marL="285750" indent="-285750" algn="just">
              <a:lnSpc>
                <a:spcPct val="90000"/>
              </a:lnSpc>
            </a:pPr>
            <a:endParaRPr lang="hu-HU" altLang="hu-HU"/>
          </a:p>
        </p:txBody>
      </p:sp>
      <p:sp>
        <p:nvSpPr>
          <p:cNvPr id="31749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2772" name="Text Box 46"/>
          <p:cNvSpPr txBox="1">
            <a:spLocks noChangeArrowheads="1"/>
          </p:cNvSpPr>
          <p:nvPr/>
        </p:nvSpPr>
        <p:spPr bwMode="auto">
          <a:xfrm>
            <a:off x="431800" y="1403350"/>
            <a:ext cx="8370888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</a:pPr>
            <a:endParaRPr lang="hu-HU" altLang="hu-HU"/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Ne legyen mérgező</a:t>
            </a:r>
            <a:r>
              <a:rPr lang="hu-HU" altLang="hu-HU">
                <a:solidFill>
                  <a:srgbClr val="FF0000"/>
                </a:solidFill>
              </a:rPr>
              <a:t> </a:t>
            </a:r>
            <a:r>
              <a:rPr lang="hu-HU" altLang="hu-HU"/>
              <a:t>Használata során ne keletkezzenek mérgező anyagok, ne korrodálja a tároló edényt. Környezetet ne károsítsa.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endParaRPr lang="hu-HU" altLang="hu-HU"/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Ne vezesse az elektromos áramot</a:t>
            </a:r>
            <a:r>
              <a:rPr lang="hu-HU" altLang="hu-HU">
                <a:solidFill>
                  <a:srgbClr val="FF0000"/>
                </a:solidFill>
              </a:rPr>
              <a:t>  </a:t>
            </a:r>
            <a:r>
              <a:rPr lang="hu-HU" altLang="hu-HU"/>
              <a:t>1000 V-ig 1m távolságból alkalmazhatók elektromos tüzek oltására.</a:t>
            </a:r>
          </a:p>
        </p:txBody>
      </p:sp>
      <p:sp>
        <p:nvSpPr>
          <p:cNvPr id="32773" name="Text Box 56"/>
          <p:cNvSpPr txBox="1">
            <a:spLocks noChangeArrowheads="1"/>
          </p:cNvSpPr>
          <p:nvPr/>
        </p:nvSpPr>
        <p:spPr bwMode="auto">
          <a:xfrm>
            <a:off x="4346575" y="522922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  <p:pic>
        <p:nvPicPr>
          <p:cNvPr id="32774" name="Picture 3" descr="C:\Users\tibor.szucs\Desktop\stock-photo-white-cartoon-character-blows-out-the-fire-with-extinguisher-142957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924300"/>
            <a:ext cx="4546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0" y="1358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>
                <a:cs typeface="Times New Roman" pitchFamily="18" charset="0"/>
              </a:rPr>
              <a:t>Az oltóporok általános összetétele</a:t>
            </a:r>
            <a:endParaRPr lang="hu-HU" altLang="hu-HU" sz="2400" b="1"/>
          </a:p>
        </p:txBody>
      </p:sp>
      <p:sp>
        <p:nvSpPr>
          <p:cNvPr id="33797" name="Text Box 46"/>
          <p:cNvSpPr txBox="1">
            <a:spLocks noChangeArrowheads="1"/>
          </p:cNvSpPr>
          <p:nvPr/>
        </p:nvSpPr>
        <p:spPr bwMode="auto">
          <a:xfrm>
            <a:off x="431800" y="2033588"/>
            <a:ext cx="8370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hu-HU" altLang="hu-HU">
                <a:cs typeface="Times New Roman" pitchFamily="18" charset="0"/>
              </a:rPr>
              <a:t>hatóanyag:			90-97 tömeg%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altLang="hu-HU">
                <a:cs typeface="Times New Roman" pitchFamily="18" charset="0"/>
              </a:rPr>
              <a:t>hidrofobizáló anyag:		1-2 tömeg%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altLang="hu-HU">
                <a:cs typeface="Times New Roman" pitchFamily="18" charset="0"/>
              </a:rPr>
              <a:t>folyóképesség-növelő:		2-3 tömeg%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altLang="hu-HU">
                <a:cs typeface="Times New Roman" pitchFamily="18" charset="0"/>
              </a:rPr>
              <a:t>egyéb:				2-5 tömeg%</a:t>
            </a:r>
            <a:r>
              <a:rPr lang="hu-HU" altLang="hu-HU"/>
              <a:t> </a:t>
            </a:r>
          </a:p>
        </p:txBody>
      </p:sp>
      <p:sp>
        <p:nvSpPr>
          <p:cNvPr id="33798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  <p:sp>
        <p:nvSpPr>
          <p:cNvPr id="33799" name="Téglalap 1"/>
          <p:cNvSpPr>
            <a:spLocks noChangeArrowheads="1"/>
          </p:cNvSpPr>
          <p:nvPr/>
        </p:nvSpPr>
        <p:spPr bwMode="auto">
          <a:xfrm>
            <a:off x="252413" y="3519488"/>
            <a:ext cx="8639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altLang="hu-HU" b="1">
                <a:cs typeface="Times New Roman" pitchFamily="18" charset="0"/>
              </a:rPr>
              <a:t>Az oltani kívánt tüzek típusától (tűzosztályától) függ az oltóporok hatóanyagának kiválasztása.</a:t>
            </a:r>
            <a:r>
              <a:rPr lang="hu-HU" altLang="hu-HU"/>
              <a:t> </a:t>
            </a:r>
          </a:p>
        </p:txBody>
      </p:sp>
      <p:pic>
        <p:nvPicPr>
          <p:cNvPr id="33800" name="Kép 7" descr="image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6700" y="3968750"/>
            <a:ext cx="409575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0" y="1358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dirty="0">
                <a:cs typeface="Times New Roman" pitchFamily="18" charset="0"/>
              </a:rPr>
              <a:t>Az oltópor oltóhatásai</a:t>
            </a:r>
            <a:endParaRPr lang="hu-HU" altLang="hu-HU" sz="2400" b="1" dirty="0"/>
          </a:p>
        </p:txBody>
      </p:sp>
      <p:sp>
        <p:nvSpPr>
          <p:cNvPr id="34821" name="Text Box 46"/>
          <p:cNvSpPr txBox="1">
            <a:spLocks noChangeArrowheads="1"/>
          </p:cNvSpPr>
          <p:nvPr/>
        </p:nvSpPr>
        <p:spPr bwMode="auto">
          <a:xfrm>
            <a:off x="206375" y="2214563"/>
            <a:ext cx="87757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H</a:t>
            </a:r>
            <a:r>
              <a:rPr lang="hu-HU" altLang="hu-HU" u="sng">
                <a:solidFill>
                  <a:srgbClr val="FF0000"/>
                </a:solidFill>
                <a:cs typeface="Times New Roman" pitchFamily="18" charset="0"/>
              </a:rPr>
              <a:t>űtő-bomlási hatás</a:t>
            </a:r>
            <a:r>
              <a:rPr lang="hu-HU" altLang="hu-HU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hu-HU" altLang="hu-HU">
                <a:cs typeface="Times New Roman" pitchFamily="18" charset="0"/>
              </a:rPr>
              <a:t>amely révén az oltópor termikusan bomlik;</a:t>
            </a: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endParaRPr lang="hu-HU" altLang="hu-HU"/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Fojtó-kiszorító hatás</a:t>
            </a:r>
            <a:r>
              <a:rPr lang="hu-HU" altLang="hu-HU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hu-HU" altLang="hu-HU">
                <a:cs typeface="Times New Roman" pitchFamily="18" charset="0"/>
              </a:rPr>
              <a:t>gáz halmazállapotú bomlástermékei révén csökkenti az oxigén-koncentrációt;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endParaRPr lang="hu-HU" altLang="hu-HU"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Homogén inhibiciós hatás</a:t>
            </a:r>
            <a:r>
              <a:rPr lang="hu-HU" altLang="hu-HU">
                <a:cs typeface="Times New Roman" pitchFamily="18" charset="0"/>
              </a:rPr>
              <a:t> az</a:t>
            </a:r>
            <a:r>
              <a:rPr lang="hu-HU" altLang="hu-HU"/>
              <a:t> </a:t>
            </a:r>
            <a:r>
              <a:rPr lang="hu-HU" altLang="hu-HU">
                <a:cs typeface="Times New Roman" pitchFamily="18" charset="0"/>
              </a:rPr>
              <a:t>égés</a:t>
            </a:r>
            <a:r>
              <a:rPr lang="hu-HU" altLang="hu-HU"/>
              <a:t> </a:t>
            </a:r>
            <a:r>
              <a:rPr lang="hu-HU" altLang="hu-HU">
                <a:cs typeface="Times New Roman" pitchFamily="18" charset="0"/>
              </a:rPr>
              <a:t>gyökös láncreakciójának akadályozása;</a:t>
            </a:r>
          </a:p>
          <a:p>
            <a:pPr marL="285750" indent="-285750" algn="just">
              <a:lnSpc>
                <a:spcPct val="150000"/>
              </a:lnSpc>
            </a:pPr>
            <a:endParaRPr lang="hu-HU" altLang="hu-HU"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  <a:cs typeface="Times New Roman" pitchFamily="18" charset="0"/>
              </a:rPr>
              <a:t>Heterogén inhibíció</a:t>
            </a:r>
            <a:r>
              <a:rPr lang="hu-HU" altLang="hu-HU">
                <a:solidFill>
                  <a:srgbClr val="FF0000"/>
                </a:solidFill>
                <a:cs typeface="Times New Roman" pitchFamily="18" charset="0"/>
              </a:rPr>
              <a:t> („</a:t>
            </a:r>
            <a:r>
              <a:rPr lang="hu-HU" altLang="hu-HU">
                <a:solidFill>
                  <a:srgbClr val="FF0000"/>
                </a:solidFill>
              </a:rPr>
              <a:t>f</a:t>
            </a:r>
            <a:r>
              <a:rPr lang="hu-HU" altLang="hu-HU">
                <a:solidFill>
                  <a:srgbClr val="FF0000"/>
                </a:solidFill>
                <a:cs typeface="Times New Roman" pitchFamily="18" charset="0"/>
              </a:rPr>
              <a:t>alhatás”) </a:t>
            </a:r>
            <a:r>
              <a:rPr lang="hu-HU" altLang="hu-HU">
                <a:cs typeface="Times New Roman" pitchFamily="18" charset="0"/>
              </a:rPr>
              <a:t>amely során a láncreakciót továbbvivő atomok, molekulák a por felületének ütközve elvesztik energiájukat, ezzel tehát heterogén inhibíciót fejtenek ki</a:t>
            </a:r>
            <a:r>
              <a:rPr lang="hu-HU" altLang="hu-HU"/>
              <a:t>;</a:t>
            </a:r>
            <a:endParaRPr lang="hu-HU" altLang="hu-HU"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</a:pPr>
            <a:endParaRPr lang="hu-HU" altLang="hu-HU"/>
          </a:p>
        </p:txBody>
      </p:sp>
      <p:sp>
        <p:nvSpPr>
          <p:cNvPr id="34822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0"/>
          <a:ext cx="9144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Bitkép" r:id="rId3" imgW="7676190" imgH="1019048" progId="PBrush">
                  <p:embed/>
                </p:oleObj>
              </mc:Choice>
              <mc:Fallback>
                <p:oleObj name="Bitkép" r:id="rId3" imgW="7676190" imgH="1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5844" name="Text Box 46"/>
          <p:cNvSpPr txBox="1">
            <a:spLocks noChangeArrowheads="1"/>
          </p:cNvSpPr>
          <p:nvPr/>
        </p:nvSpPr>
        <p:spPr bwMode="auto">
          <a:xfrm>
            <a:off x="431800" y="2033588"/>
            <a:ext cx="8370888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•"/>
            </a:pPr>
            <a:r>
              <a:rPr lang="hu-HU" altLang="hu-HU" u="sng">
                <a:solidFill>
                  <a:srgbClr val="FF0000"/>
                </a:solidFill>
              </a:rPr>
              <a:t>Fojtó-takaró hatás</a:t>
            </a:r>
            <a:r>
              <a:rPr lang="hu-HU" altLang="hu-HU">
                <a:solidFill>
                  <a:srgbClr val="FF0000"/>
                </a:solidFill>
              </a:rPr>
              <a:t> </a:t>
            </a:r>
            <a:r>
              <a:rPr lang="hu-HU" altLang="hu-HU">
                <a:cs typeface="Times New Roman" pitchFamily="18" charset="0"/>
              </a:rPr>
              <a:t>az ún. „ABC” oltóporok, amelyek hatóanyaga jellemzően az ammónium-szulfát és/vagy ammónium-foszfát, az égő   tárgy felületén egy nagy tapadó képességű olvadékkéreg alakul ki, amely elzárja az éghető gőzök-gázok kijutását a légtérbe</a:t>
            </a:r>
            <a:r>
              <a:rPr lang="hu-HU" altLang="hu-HU"/>
              <a:t> </a:t>
            </a:r>
            <a:r>
              <a:rPr lang="hu-HU" altLang="hu-HU">
                <a:cs typeface="Times New Roman" pitchFamily="18" charset="0"/>
              </a:rPr>
              <a:t>ezzel akadályozva a gyulladásra képes elegy további képződését.) </a:t>
            </a:r>
          </a:p>
          <a:p>
            <a:pPr marL="285750" indent="-285750">
              <a:lnSpc>
                <a:spcPct val="150000"/>
              </a:lnSpc>
            </a:pPr>
            <a:endParaRPr lang="hu-HU" altLang="hu-HU" b="1" i="1" u="sng">
              <a:cs typeface="Times New Roman" pitchFamily="18" charset="0"/>
            </a:endParaRPr>
          </a:p>
          <a:p>
            <a:pPr marL="285750" indent="-285750" algn="ctr">
              <a:lnSpc>
                <a:spcPct val="150000"/>
              </a:lnSpc>
            </a:pPr>
            <a:r>
              <a:rPr lang="hu-HU" altLang="hu-HU" b="1">
                <a:cs typeface="Times New Roman" pitchFamily="18" charset="0"/>
              </a:rPr>
              <a:t>Az oltóporok oltóhatásai közül meghatározó</a:t>
            </a:r>
            <a:r>
              <a:rPr lang="hu-HU" altLang="hu-HU" b="1"/>
              <a:t> </a:t>
            </a:r>
          </a:p>
          <a:p>
            <a:pPr marL="285750" indent="-285750" algn="ctr">
              <a:lnSpc>
                <a:spcPct val="150000"/>
              </a:lnSpc>
            </a:pPr>
            <a:r>
              <a:rPr lang="hu-HU" altLang="hu-HU" b="1">
                <a:cs typeface="Times New Roman" pitchFamily="18" charset="0"/>
              </a:rPr>
              <a:t>a homogén és heterogén inhibíciós hatás.</a:t>
            </a:r>
            <a:endParaRPr lang="hu-HU" altLang="hu-HU" b="1"/>
          </a:p>
          <a:p>
            <a:pPr marL="285750" indent="-285750" algn="just">
              <a:lnSpc>
                <a:spcPct val="90000"/>
              </a:lnSpc>
            </a:pPr>
            <a:endParaRPr lang="hu-HU" altLang="hu-HU" b="1"/>
          </a:p>
        </p:txBody>
      </p:sp>
      <p:sp>
        <p:nvSpPr>
          <p:cNvPr id="35845" name="Text Box 56"/>
          <p:cNvSpPr txBox="1">
            <a:spLocks noChangeArrowheads="1"/>
          </p:cNvSpPr>
          <p:nvPr/>
        </p:nvSpPr>
        <p:spPr bwMode="auto">
          <a:xfrm>
            <a:off x="4122738" y="5094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ct val="30000"/>
              </a:spcAft>
            </a:pPr>
            <a:endParaRPr lang="hu-HU" altLang="hu-H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1140</Words>
  <Application>Microsoft Office PowerPoint</Application>
  <PresentationFormat>Diavetítés a képernyőre (4:3 oldalarány)</PresentationFormat>
  <Paragraphs>200</Paragraphs>
  <Slides>25</Slides>
  <Notes>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3" baseType="lpstr">
      <vt:lpstr>Arial</vt:lpstr>
      <vt:lpstr>Calibri</vt:lpstr>
      <vt:lpstr>Monotype Corsiva</vt:lpstr>
      <vt:lpstr>Symbol</vt:lpstr>
      <vt:lpstr>Times New Roman</vt:lpstr>
      <vt:lpstr>Wingdings</vt:lpstr>
      <vt:lpstr>Alapértelmezett terv</vt:lpstr>
      <vt:lpstr>Bitkép</vt:lpstr>
      <vt:lpstr> Oltóanyag ismeret  porral oltás és oltógázok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FL</dc:creator>
  <cp:lastModifiedBy>Vinkó Kornél</cp:lastModifiedBy>
  <cp:revision>228</cp:revision>
  <dcterms:created xsi:type="dcterms:W3CDTF">2011-01-22T11:23:43Z</dcterms:created>
  <dcterms:modified xsi:type="dcterms:W3CDTF">2016-11-16T09:51:20Z</dcterms:modified>
</cp:coreProperties>
</file>