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83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5" r:id="rId16"/>
    <p:sldId id="276" r:id="rId17"/>
    <p:sldId id="280" r:id="rId18"/>
    <p:sldId id="282" r:id="rId19"/>
    <p:sldId id="284" r:id="rId20"/>
    <p:sldId id="294" r:id="rId21"/>
    <p:sldId id="295" r:id="rId22"/>
    <p:sldId id="291" r:id="rId23"/>
    <p:sldId id="302" r:id="rId24"/>
    <p:sldId id="307" r:id="rId25"/>
    <p:sldId id="303" r:id="rId26"/>
    <p:sldId id="304" r:id="rId27"/>
    <p:sldId id="306" r:id="rId28"/>
    <p:sldId id="305" r:id="rId29"/>
    <p:sldId id="308" r:id="rId30"/>
    <p:sldId id="309" r:id="rId31"/>
    <p:sldId id="310" r:id="rId32"/>
    <p:sldId id="311" r:id="rId33"/>
    <p:sldId id="312" r:id="rId34"/>
    <p:sldId id="314" r:id="rId35"/>
    <p:sldId id="290" r:id="rId36"/>
    <p:sldId id="297" r:id="rId37"/>
    <p:sldId id="299" r:id="rId38"/>
    <p:sldId id="300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95E8CBC-8778-4A46-A312-F5FE361FE168}">
  <a:tblStyle styleId="{895E8CBC-8778-4A46-A312-F5FE361FE1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2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4338" name="Shape 28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2770" name="Shape 16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4818" name="Shape 17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6866" name="Shape 17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8914" name="Shape 18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0962" name="Shape 19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2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3010" name="Shape 21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2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5058" name="Shape 22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7106" name="Shape 26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9154" name="Shape 28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1202" name="Shape 28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6" name="Shape 8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3250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5298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7346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9394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61442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63490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65538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67586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69634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1682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4" name="Shape 9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3730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5778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7826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9874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81922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83970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86018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88066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90114" name="Shape 2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2" name="Shape 11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2530" name="Shape 11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4578" name="Shape 12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6626" name="Shape 13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8674" name="Shape 14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0722" name="Shape 15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5DD6-0DA8-4B2F-8842-38C0A61B55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46B3E-894E-48C6-8758-77ECE0B881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0F01-0481-4D22-BCBC-996674BDA4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8B86-F616-44F3-80A5-659D11FA27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A0D0-66A1-40A2-8977-8B39675194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B5DD-E935-4E31-B183-1EB7B48A20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C305-DD2C-48C1-B330-F895DE45E1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B4D6-2BAD-44B1-B7AC-4538351B2A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18D3-D805-4A9F-AC6A-48560123B2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27A8-8F79-4FF2-A1A7-B9E70CCD0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7FF697E-9B6B-4DFB-AA23-BDB3409648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90"/>
          <p:cNvSpPr txBox="1">
            <a:spLocks noChangeArrowheads="1"/>
          </p:cNvSpPr>
          <p:nvPr/>
        </p:nvSpPr>
        <p:spPr bwMode="auto">
          <a:xfrm>
            <a:off x="1403350" y="2565400"/>
            <a:ext cx="66246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3600" b="1">
                <a:sym typeface="Calibri" pitchFamily="34" charset="0"/>
              </a:rPr>
              <a:t>Oltóanyag ismeret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3200" b="1">
                <a:sym typeface="Calibri" pitchFamily="34" charset="0"/>
              </a:rPr>
              <a:t>habbaloltás</a:t>
            </a:r>
          </a:p>
        </p:txBody>
      </p:sp>
      <p:pic>
        <p:nvPicPr>
          <p:cNvPr id="13314" name="Shape 2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2999" r="-1299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hape 16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hape 163"/>
          <p:cNvSpPr txBox="1">
            <a:spLocks noGrp="1"/>
          </p:cNvSpPr>
          <p:nvPr>
            <p:ph type="title"/>
          </p:nvPr>
        </p:nvSpPr>
        <p:spPr>
          <a:xfrm>
            <a:off x="214313" y="1000125"/>
            <a:ext cx="8443912" cy="11430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  <a:t>Habbal oltási gyakorlat a KOK-on</a:t>
            </a:r>
            <a:b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1800" i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  <a:t>(Fotó: Nagy-Meszler Csaba tű. tzls. – Siklós HTP</a:t>
            </a:r>
            <a:r>
              <a:rPr lang="hu-HU" sz="1800" i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hape 17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hape 176"/>
          <p:cNvSpPr txBox="1">
            <a:spLocks noGrp="1"/>
          </p:cNvSpPr>
          <p:nvPr>
            <p:ph type="title"/>
          </p:nvPr>
        </p:nvSpPr>
        <p:spPr>
          <a:xfrm>
            <a:off x="285750" y="5357813"/>
            <a:ext cx="8443913" cy="11430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Könnyűhab előállítása habgenerátorral </a:t>
            </a:r>
            <a:b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A képen látható tűzoltók a földön állnak, nem térdelnek</a:t>
            </a:r>
            <a: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/>
            </a:r>
            <a:b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1800" i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(Fotó: Nagy-Meszler Csaba tű. tzls. – Siklós HTP)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hape 18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Shape 182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jellemzői</a:t>
            </a:r>
          </a:p>
        </p:txBody>
      </p:sp>
      <p:sp>
        <p:nvSpPr>
          <p:cNvPr id="35843" name="Shape 183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Oldatkoncentráció:</a:t>
            </a:r>
            <a:r>
              <a:rPr lang="hu-HU" sz="1800">
                <a:sym typeface="Calibri" pitchFamily="34" charset="0"/>
              </a:rPr>
              <a:t> a habképző anyag és a víz térfogat-százalékos arányát kifejező érték. 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Megmutatja, hogy a habképző anyagot hány százalékos töménységben kell az oldatba bekeverni. </a:t>
            </a:r>
          </a:p>
          <a:p>
            <a:pPr marL="342900" indent="-342900">
              <a:spcBef>
                <a:spcPts val="563"/>
              </a:spcBef>
              <a:buSzPct val="25000"/>
            </a:pPr>
            <a:r>
              <a:rPr lang="hu-HU" sz="1800" i="1">
                <a:sym typeface="Calibri" pitchFamily="34" charset="0"/>
              </a:rPr>
              <a:t>    Habképző anyag fajtától függően 3 - 6% között van az optimális érték. A koncentráció a szivattyúnál szabályozható.</a:t>
            </a:r>
          </a:p>
        </p:txBody>
      </p:sp>
      <p:pic>
        <p:nvPicPr>
          <p:cNvPr id="35844" name="Picture 2" descr="K:\osztályok mappái\igh\Oltóanyag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508500"/>
            <a:ext cx="60848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hape 1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Shape 189"/>
          <p:cNvSpPr txBox="1"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A tűzoltóhab jellemzői</a:t>
            </a:r>
          </a:p>
        </p:txBody>
      </p:sp>
      <p:sp>
        <p:nvSpPr>
          <p:cNvPr id="37891" name="Shape 190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Az oldatkoncentráció növelésével nem lesz hatékonyabb az oltás, de a hab néhány tulajdonsága megváltozik.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A bekeverési százalék növelésével:</a:t>
            </a:r>
          </a:p>
          <a:p>
            <a:pPr marL="742950" lvl="1" indent="-28575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1000"/>
              <a:buFont typeface="Noto Sans Symbols"/>
              <a:buChar char="▪"/>
            </a:pPr>
            <a:r>
              <a:rPr lang="hu-HU" sz="1800">
                <a:sym typeface="Calibri" pitchFamily="34" charset="0"/>
              </a:rPr>
              <a:t>javul a fejlesztett hab stabilitása,</a:t>
            </a:r>
          </a:p>
          <a:p>
            <a:pPr marL="742950" lvl="1" indent="-28575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1000"/>
              <a:buFont typeface="Noto Sans Symbols"/>
              <a:buChar char="▪"/>
            </a:pPr>
            <a:r>
              <a:rPr lang="hu-HU" sz="1800">
                <a:sym typeface="Calibri" pitchFamily="34" charset="0"/>
              </a:rPr>
              <a:t>csökken a hab kiszáradásának, öregedésének sebessége,</a:t>
            </a:r>
          </a:p>
          <a:p>
            <a:pPr marL="742950" lvl="1" indent="-28575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1000"/>
              <a:buFont typeface="Noto Sans Symbols"/>
              <a:buChar char="▪"/>
            </a:pPr>
            <a:r>
              <a:rPr lang="hu-HU" sz="1800">
                <a:sym typeface="Calibri" pitchFamily="34" charset="0"/>
              </a:rPr>
              <a:t>csökken a hab gördülékenysége,</a:t>
            </a:r>
          </a:p>
          <a:p>
            <a:pPr marL="742950" lvl="1" indent="-28575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1000"/>
              <a:buFont typeface="Noto Sans Symbols"/>
              <a:buChar char="▪"/>
            </a:pPr>
            <a:r>
              <a:rPr lang="hu-HU" sz="1800">
                <a:sym typeface="Calibri" pitchFamily="34" charset="0"/>
              </a:rPr>
              <a:t>csökken a visszagyulladás lehetősége,</a:t>
            </a:r>
          </a:p>
          <a:p>
            <a:pPr marL="742950" lvl="1" indent="-28575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1000"/>
              <a:buFont typeface="Noto Sans Symbols"/>
              <a:buChar char="▪"/>
            </a:pPr>
            <a:r>
              <a:rPr lang="hu-HU" sz="1800">
                <a:sym typeface="Calibri" pitchFamily="34" charset="0"/>
              </a:rPr>
              <a:t>nő a felhasznált oltóanyagköltség.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95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jellemzői</a:t>
            </a:r>
          </a:p>
        </p:txBody>
      </p:sp>
      <p:pic>
        <p:nvPicPr>
          <p:cNvPr id="39938" name="Shape 1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Shape 197"/>
          <p:cNvSpPr txBox="1">
            <a:spLocks noChangeArrowheads="1"/>
          </p:cNvSpPr>
          <p:nvPr/>
        </p:nvSpPr>
        <p:spPr bwMode="auto">
          <a:xfrm>
            <a:off x="214313" y="1916113"/>
            <a:ext cx="87153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Habállékonyság: </a:t>
            </a:r>
            <a:r>
              <a:rPr lang="hu-HU" sz="1800">
                <a:sym typeface="Calibri" pitchFamily="34" charset="0"/>
              </a:rPr>
              <a:t>az az időtartam, amíg a habtakaró vastagsága a felére nem csökken. 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</a:pPr>
            <a:r>
              <a:rPr lang="hu-HU" sz="1800">
                <a:sym typeface="Calibri" pitchFamily="34" charset="0"/>
              </a:rPr>
              <a:t>	Követelmény, hogy 20 C</a:t>
            </a:r>
            <a:r>
              <a:rPr lang="hu-HU" sz="1800" baseline="30000">
                <a:sym typeface="Calibri" pitchFamily="34" charset="0"/>
              </a:rPr>
              <a:t>o</a:t>
            </a:r>
            <a:r>
              <a:rPr lang="hu-HU" sz="1800">
                <a:sym typeface="Calibri" pitchFamily="34" charset="0"/>
              </a:rPr>
              <a:t>-os éghető folyadék felszínén a tűzoltó hab vastagsága</a:t>
            </a:r>
            <a:br>
              <a:rPr lang="hu-HU" sz="1800">
                <a:sym typeface="Calibri" pitchFamily="34" charset="0"/>
              </a:rPr>
            </a:br>
            <a:r>
              <a:rPr lang="hu-HU" sz="1800">
                <a:sym typeface="Calibri" pitchFamily="34" charset="0"/>
              </a:rPr>
              <a:t>legalább 30 percig ne csökkenjen a felére</a:t>
            </a:r>
            <a:r>
              <a:rPr lang="hu-HU" sz="3200">
                <a:latin typeface="Calibri" pitchFamily="34" charset="0"/>
                <a:sym typeface="Calibri" pitchFamily="34" charset="0"/>
              </a:rPr>
              <a:t>.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Folyadékkiválás: </a:t>
            </a:r>
            <a:r>
              <a:rPr lang="hu-HU" sz="1800">
                <a:sym typeface="Calibri" pitchFamily="34" charset="0"/>
              </a:rPr>
              <a:t>a habból kiváló víz mennyisége a hab stabilitását jellemzi. </a:t>
            </a:r>
          </a:p>
          <a:p>
            <a:pPr marL="800100" lvl="1" indent="-342900">
              <a:spcBef>
                <a:spcPts val="475"/>
              </a:spcBef>
              <a:buClr>
                <a:srgbClr val="000000"/>
              </a:buClr>
              <a:buSzPct val="100000"/>
            </a:pPr>
            <a:r>
              <a:rPr lang="hu-HU" sz="1800" b="1">
                <a:sym typeface="Calibri" pitchFamily="34" charset="0"/>
              </a:rPr>
              <a:t>	Ötperces vízkiválás: </a:t>
            </a:r>
            <a:r>
              <a:rPr lang="hu-HU" sz="1800">
                <a:sym typeface="Calibri" pitchFamily="34" charset="0"/>
              </a:rPr>
              <a:t>megmutatja, hogy öt perc alatt hány százalék víz válik ki a habból.</a:t>
            </a:r>
          </a:p>
          <a:p>
            <a:pPr marL="800100" lvl="1" indent="-342900">
              <a:spcBef>
                <a:spcPts val="475"/>
              </a:spcBef>
              <a:buClr>
                <a:srgbClr val="000000"/>
              </a:buClr>
              <a:buSzPct val="100000"/>
            </a:pPr>
            <a:r>
              <a:rPr lang="hu-HU" sz="1800" b="1">
                <a:sym typeface="Calibri" pitchFamily="34" charset="0"/>
              </a:rPr>
              <a:t>	Félmennyiségű vízkiválás: </a:t>
            </a:r>
            <a:r>
              <a:rPr lang="hu-HU" sz="1800">
                <a:sym typeface="Calibri" pitchFamily="34" charset="0"/>
              </a:rPr>
              <a:t>megmutatja, hogy a habképző oldat felének kiválásáig mennyi idő telik el.</a:t>
            </a:r>
            <a:br>
              <a:rPr lang="hu-HU" sz="1800">
                <a:sym typeface="Calibri" pitchFamily="34" charset="0"/>
              </a:rPr>
            </a:br>
            <a:endParaRPr lang="hu-HU" sz="1800">
              <a:sym typeface="Calibri" pitchFamily="34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Gördülékenység:</a:t>
            </a:r>
            <a:r>
              <a:rPr lang="hu-HU" sz="1800">
                <a:sym typeface="Calibri" pitchFamily="34" charset="0"/>
              </a:rPr>
              <a:t> a hab időegység alatti, felszakadás-mentes szétterjedését jelenti. 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</a:pPr>
            <a:r>
              <a:rPr lang="hu-HU" sz="1800">
                <a:sym typeface="Calibri" pitchFamily="34" charset="0"/>
              </a:rPr>
              <a:t>	A hab gördülékenysége az oldatkoncentráció növelésével csökken. </a:t>
            </a:r>
          </a:p>
          <a:p>
            <a:pPr marL="342900" indent="-342900">
              <a:spcBef>
                <a:spcPts val="563"/>
              </a:spcBef>
              <a:buSzPct val="25000"/>
            </a:pPr>
            <a:r>
              <a:rPr lang="hu-HU" sz="1800" i="1">
                <a:sym typeface="Calibri" pitchFamily="34" charset="0"/>
              </a:rPr>
              <a:t>    (A 6%-os hab gördülékenysége rosszabb, mint a 3%-os habé.)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Shape 2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hape 217"/>
          <p:cNvSpPr txBox="1">
            <a:spLocks noGrp="1"/>
          </p:cNvSpPr>
          <p:nvPr>
            <p:ph type="title"/>
          </p:nvPr>
        </p:nvSpPr>
        <p:spPr>
          <a:xfrm>
            <a:off x="285750" y="5357813"/>
            <a:ext cx="8443913" cy="11430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Középhab előállítása habszitákkal</a:t>
            </a:r>
            <a:b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egy algyői külső védelmi terv gyakorlaton </a:t>
            </a:r>
            <a:b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1800" i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(Fotó: Molnár Krisztina tű. fhdgy.- Csongrád MKI)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222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Tűzoltóhabok fajtái</a:t>
            </a:r>
          </a:p>
        </p:txBody>
      </p:sp>
      <p:pic>
        <p:nvPicPr>
          <p:cNvPr id="44034" name="Shape 2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églalap 4"/>
          <p:cNvSpPr>
            <a:spLocks noChangeArrowheads="1"/>
          </p:cNvSpPr>
          <p:nvPr/>
        </p:nvSpPr>
        <p:spPr bwMode="auto">
          <a:xfrm>
            <a:off x="2587625" y="3213100"/>
            <a:ext cx="347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hu-HU" sz="2400">
                <a:sym typeface="Calibri" pitchFamily="34" charset="0"/>
              </a:rPr>
              <a:t>A tűzoltóhab oltóhatásai</a:t>
            </a:r>
          </a:p>
        </p:txBody>
      </p:sp>
      <p:sp>
        <p:nvSpPr>
          <p:cNvPr id="44036" name="Téglalap 5"/>
          <p:cNvSpPr>
            <a:spLocks noChangeArrowheads="1"/>
          </p:cNvSpPr>
          <p:nvPr/>
        </p:nvSpPr>
        <p:spPr bwMode="auto">
          <a:xfrm>
            <a:off x="323850" y="3716338"/>
            <a:ext cx="799306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Hűtő hatás:</a:t>
            </a:r>
            <a:r>
              <a:rPr lang="hu-HU" sz="1800">
                <a:sym typeface="Calibri" pitchFamily="34" charset="0"/>
              </a:rPr>
              <a:t> A habból kiváló víz egyenletesen eloszlik a felületen és miközben elpárolog, jelentős hőt von el.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25000"/>
            </a:pPr>
            <a:r>
              <a:rPr lang="hu-HU" sz="1800">
                <a:sym typeface="Calibri" pitchFamily="34" charset="0"/>
              </a:rPr>
              <a:t>    Szilárd anyagoknál az anyagba beszívódik, így a további égést gátolja.</a:t>
            </a:r>
            <a:r>
              <a:rPr lang="hu-HU" sz="1800" i="1">
                <a:sym typeface="Calibri" pitchFamily="34" charset="0"/>
              </a:rPr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850" y="2205038"/>
            <a:ext cx="6480175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hu-HU" sz="1800" kern="0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Calibri"/>
              </a:rPr>
              <a:t>Fehérje, vagy protein alapú</a:t>
            </a:r>
          </a:p>
          <a:p>
            <a:pPr marL="342900" indent="-342900" fontAlgn="auto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hu-HU" sz="1800" kern="0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Calibri"/>
              </a:rPr>
              <a:t>Szintetikus, vagy </a:t>
            </a:r>
            <a:r>
              <a:rPr lang="hu-HU" sz="1800" kern="0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Calibri"/>
              </a:rPr>
              <a:t>tenzid</a:t>
            </a:r>
            <a:r>
              <a:rPr lang="hu-HU" sz="1800" kern="0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Calibri"/>
              </a:rPr>
              <a:t> alapú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38" name="Téglalap 7"/>
          <p:cNvSpPr>
            <a:spLocks noChangeArrowheads="1"/>
          </p:cNvSpPr>
          <p:nvPr/>
        </p:nvSpPr>
        <p:spPr bwMode="auto">
          <a:xfrm>
            <a:off x="250825" y="4941888"/>
            <a:ext cx="8066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Kiszorító hatás:</a:t>
            </a:r>
            <a:r>
              <a:rPr lang="hu-HU" sz="1800">
                <a:sym typeface="Calibri" pitchFamily="34" charset="0"/>
              </a:rPr>
              <a:t> Az elpárolgó vízből keletkező gőz oxigént szorít ki,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</a:pPr>
            <a:r>
              <a:rPr lang="hu-HU" sz="1800">
                <a:sym typeface="Calibri" pitchFamily="34" charset="0"/>
              </a:rPr>
              <a:t>	a könnyű- és középhabok térfogatuknál fogva fejtenek ki kiszorító oltóhatást.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70"/>
          <p:cNvSpPr txBox="1">
            <a:spLocks noGrp="1"/>
          </p:cNvSpPr>
          <p:nvPr>
            <p:ph type="body" idx="1"/>
          </p:nvPr>
        </p:nvSpPr>
        <p:spPr>
          <a:xfrm>
            <a:off x="214313" y="1916113"/>
            <a:ext cx="8715375" cy="4727575"/>
          </a:xfrm>
        </p:spPr>
        <p:txBody>
          <a:bodyPr tIns="45700" bIns="45700"/>
          <a:lstStyle/>
          <a:p>
            <a:pPr indent="-3429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hu-HU" sz="18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Takaró-elválasztó hatás:</a:t>
            </a:r>
            <a:r>
              <a:rPr lang="hu-HU" sz="1800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 A hab elzárja az égő anyagot a levegő oxigénjétől, valamint megakadályozza, hogy az éghető gőzök, gázok kiáramoljanak és a habtakaró fölött újra meggyulladjanak.</a:t>
            </a:r>
          </a:p>
          <a:p>
            <a:pPr indent="-342900" eaLnBrk="1" hangingPunct="1">
              <a:spcBef>
                <a:spcPts val="638"/>
              </a:spcBef>
              <a:buClr>
                <a:srgbClr val="000000"/>
              </a:buClr>
              <a:buSzTx/>
              <a:buFontTx/>
              <a:buNone/>
            </a:pPr>
            <a:endParaRPr lang="hu-H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6082" name="Shape 271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oltóhatásai</a:t>
            </a:r>
          </a:p>
        </p:txBody>
      </p:sp>
      <p:pic>
        <p:nvPicPr>
          <p:cNvPr id="46083" name="Shape 2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4" name="Csoportba foglalás 16"/>
          <p:cNvGrpSpPr>
            <a:grpSpLocks/>
          </p:cNvGrpSpPr>
          <p:nvPr/>
        </p:nvGrpSpPr>
        <p:grpSpPr bwMode="auto">
          <a:xfrm>
            <a:off x="1331913" y="2852738"/>
            <a:ext cx="6159500" cy="3671887"/>
            <a:chOff x="2267744" y="3665882"/>
            <a:chExt cx="4935463" cy="2813782"/>
          </a:xfrm>
        </p:grpSpPr>
        <p:pic>
          <p:nvPicPr>
            <p:cNvPr id="46085" name="Picture 2" descr="C:\Users\tibor.szucs\Desktop\Új bitkép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7744" y="3665882"/>
              <a:ext cx="4935463" cy="281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églalap 6"/>
            <p:cNvSpPr/>
            <p:nvPr/>
          </p:nvSpPr>
          <p:spPr>
            <a:xfrm>
              <a:off x="3563939" y="4653686"/>
              <a:ext cx="432489" cy="2153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>
                <a:sym typeface="Arial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4500150" y="4437148"/>
              <a:ext cx="576228" cy="2165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>
                <a:sym typeface="Arial"/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5363857" y="4508921"/>
              <a:ext cx="503723" cy="3600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>
                <a:sym typeface="Arial"/>
              </a:endParaRPr>
            </a:p>
          </p:txBody>
        </p:sp>
        <p:sp>
          <p:nvSpPr>
            <p:cNvPr id="46089" name="Szövegdoboz 9"/>
            <p:cNvSpPr txBox="1">
              <a:spLocks noChangeArrowheads="1"/>
            </p:cNvSpPr>
            <p:nvPr/>
          </p:nvSpPr>
          <p:spPr bwMode="auto">
            <a:xfrm>
              <a:off x="3563888" y="4633391"/>
              <a:ext cx="4320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/>
                <a:t>hő</a:t>
              </a:r>
            </a:p>
          </p:txBody>
        </p:sp>
        <p:sp>
          <p:nvSpPr>
            <p:cNvPr id="46090" name="Szövegdoboz 10"/>
            <p:cNvSpPr txBox="1">
              <a:spLocks noChangeArrowheads="1"/>
            </p:cNvSpPr>
            <p:nvPr/>
          </p:nvSpPr>
          <p:spPr bwMode="auto">
            <a:xfrm>
              <a:off x="4499992" y="4437112"/>
              <a:ext cx="57606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800">
                  <a:solidFill>
                    <a:schemeClr val="bg1"/>
                  </a:solidFill>
                </a:rPr>
                <a:t>Oxigén</a:t>
              </a:r>
            </a:p>
          </p:txBody>
        </p:sp>
        <p:sp>
          <p:nvSpPr>
            <p:cNvPr id="46091" name="Szövegdoboz 11"/>
            <p:cNvSpPr txBox="1">
              <a:spLocks noChangeArrowheads="1"/>
            </p:cNvSpPr>
            <p:nvPr/>
          </p:nvSpPr>
          <p:spPr bwMode="auto">
            <a:xfrm>
              <a:off x="2339752" y="3789040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/>
                <a:t>Hab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2340249" y="3788749"/>
              <a:ext cx="647462" cy="288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kern="0">
                <a:sym typeface="Arial"/>
              </a:endParaRPr>
            </a:p>
          </p:txBody>
        </p:sp>
        <p:sp>
          <p:nvSpPr>
            <p:cNvPr id="46093" name="Szövegdoboz 13"/>
            <p:cNvSpPr txBox="1">
              <a:spLocks noChangeArrowheads="1"/>
            </p:cNvSpPr>
            <p:nvPr/>
          </p:nvSpPr>
          <p:spPr bwMode="auto">
            <a:xfrm>
              <a:off x="2339752" y="3789040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/>
                <a:t>Hab</a:t>
              </a:r>
            </a:p>
          </p:txBody>
        </p:sp>
        <p:sp>
          <p:nvSpPr>
            <p:cNvPr id="46094" name="Szövegdoboz 14"/>
            <p:cNvSpPr txBox="1">
              <a:spLocks noChangeArrowheads="1"/>
            </p:cNvSpPr>
            <p:nvPr/>
          </p:nvSpPr>
          <p:spPr bwMode="auto">
            <a:xfrm>
              <a:off x="5436096" y="5877272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/>
                <a:t>Üzemanyag</a:t>
              </a:r>
            </a:p>
          </p:txBody>
        </p:sp>
        <p:sp>
          <p:nvSpPr>
            <p:cNvPr id="46095" name="Szövegdoboz 15"/>
            <p:cNvSpPr txBox="1">
              <a:spLocks noChangeArrowheads="1"/>
            </p:cNvSpPr>
            <p:nvPr/>
          </p:nvSpPr>
          <p:spPr bwMode="auto">
            <a:xfrm>
              <a:off x="5364088" y="4509120"/>
              <a:ext cx="504056" cy="29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800"/>
                <a:t>Gőzök , gázok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hape 28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hape 285"/>
          <p:cNvSpPr txBox="1">
            <a:spLocks noGrp="1"/>
          </p:cNvSpPr>
          <p:nvPr>
            <p:ph type="title"/>
          </p:nvPr>
        </p:nvSpPr>
        <p:spPr>
          <a:xfrm>
            <a:off x="285750" y="5357813"/>
            <a:ext cx="8443913" cy="11430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  <a:t>Tatabányai tűzoltók nehézhabbal takarják le az M1-esről leborult</a:t>
            </a:r>
            <a:b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  <a:t>tartálykocsiból szivárgó gázolajat és benzint </a:t>
            </a:r>
            <a:br>
              <a:rPr lang="hu-HU" sz="2400" b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1800" i="1" smtClean="0">
                <a:solidFill>
                  <a:srgbClr val="FFFFFF"/>
                </a:solidFill>
                <a:latin typeface="Arial" charset="0"/>
                <a:cs typeface="Arial" charset="0"/>
                <a:sym typeface="Calibri" pitchFamily="34" charset="0"/>
              </a:rPr>
              <a:t>(Fotó: Farkas-Bozsik Gábor tű. alez.- Fejér MKI</a:t>
            </a:r>
            <a:r>
              <a:rPr lang="hu-HU" sz="1800" i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90"/>
          <p:cNvSpPr txBox="1">
            <a:spLocks noChangeArrowheads="1"/>
          </p:cNvSpPr>
          <p:nvPr/>
        </p:nvSpPr>
        <p:spPr bwMode="auto">
          <a:xfrm>
            <a:off x="642938" y="2214563"/>
            <a:ext cx="4714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3600" b="1" i="1">
              <a:sym typeface="Calibri" pitchFamily="34" charset="0"/>
            </a:endParaRPr>
          </a:p>
        </p:txBody>
      </p:sp>
      <p:pic>
        <p:nvPicPr>
          <p:cNvPr id="50178" name="Shape 2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205038"/>
            <a:ext cx="5038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églalap 5"/>
          <p:cNvSpPr>
            <a:spLocks noChangeArrowheads="1"/>
          </p:cNvSpPr>
          <p:nvPr/>
        </p:nvSpPr>
        <p:spPr bwMode="auto">
          <a:xfrm>
            <a:off x="2843213" y="1628775"/>
            <a:ext cx="337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A habbaloltás alapelve:</a:t>
            </a:r>
          </a:p>
        </p:txBody>
      </p:sp>
      <p:sp>
        <p:nvSpPr>
          <p:cNvPr id="50181" name="Téglalap 6"/>
          <p:cNvSpPr>
            <a:spLocks noChangeArrowheads="1"/>
          </p:cNvSpPr>
          <p:nvPr/>
        </p:nvSpPr>
        <p:spPr bwMode="auto">
          <a:xfrm>
            <a:off x="179388" y="285273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A habsugárcsövek segítségével </a:t>
            </a:r>
            <a:br>
              <a:rPr lang="hu-HU" sz="1800"/>
            </a:br>
            <a:r>
              <a:rPr lang="hu-HU" sz="1800"/>
              <a:t>fejlesztett hab fedőként ráúszik </a:t>
            </a:r>
            <a:br>
              <a:rPr lang="hu-HU" sz="1800"/>
            </a:br>
            <a:r>
              <a:rPr lang="hu-HU" sz="1800"/>
              <a:t>az égő felszínre és</a:t>
            </a:r>
          </a:p>
          <a:p>
            <a:r>
              <a:rPr lang="hu-HU" sz="1800"/>
              <a:t>fokozatosan elfolytja a </a:t>
            </a:r>
            <a:br>
              <a:rPr lang="hu-HU" sz="1800"/>
            </a:br>
            <a:r>
              <a:rPr lang="hu-HU" sz="1800"/>
              <a:t>gőzutánpótlást, megszünteti az </a:t>
            </a:r>
            <a:br>
              <a:rPr lang="hu-HU" sz="1800"/>
            </a:br>
            <a:r>
              <a:rPr lang="hu-HU" sz="1800"/>
              <a:t>égést.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0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</a:t>
            </a:r>
          </a:p>
        </p:txBody>
      </p:sp>
      <p:pic>
        <p:nvPicPr>
          <p:cNvPr id="15362" name="Shape 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hape 92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Olyan gázzal töltött buborékokból álló rendszer, amelyben a buborékokat folyadék-hártya választja el egymástól.</a:t>
            </a:r>
          </a:p>
          <a:p>
            <a:pPr marL="342900" indent="-342900">
              <a:spcBef>
                <a:spcPts val="563"/>
              </a:spcBef>
              <a:buSzPct val="25000"/>
            </a:pPr>
            <a:r>
              <a:rPr lang="hu-HU" sz="1800" i="1">
                <a:sym typeface="Calibri" pitchFamily="34" charset="0"/>
              </a:rPr>
              <a:t>    (A buborékokban levő gáz levegő, vagy szén-dioxid)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A tűzoltóhab sűrűsége kisebb, mint az olajé vagy a vízé.</a:t>
            </a:r>
          </a:p>
        </p:txBody>
      </p:sp>
      <p:pic>
        <p:nvPicPr>
          <p:cNvPr id="15364" name="Kép 5" descr="images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789363"/>
            <a:ext cx="2735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52226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2228" name="Téglalap 4"/>
          <p:cNvSpPr>
            <a:spLocks noChangeArrowheads="1"/>
          </p:cNvSpPr>
          <p:nvPr/>
        </p:nvSpPr>
        <p:spPr bwMode="auto">
          <a:xfrm>
            <a:off x="2051050" y="1412875"/>
            <a:ext cx="506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A habfajták általános ismertetése</a:t>
            </a:r>
            <a:endParaRPr lang="hu-HU" sz="240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133600"/>
            <a:ext cx="84248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54274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4276" name="Téglalap 4"/>
          <p:cNvSpPr>
            <a:spLocks noChangeArrowheads="1"/>
          </p:cNvSpPr>
          <p:nvPr/>
        </p:nvSpPr>
        <p:spPr bwMode="auto">
          <a:xfrm>
            <a:off x="2051050" y="1412875"/>
            <a:ext cx="506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A habfajták általános ismertetése</a:t>
            </a:r>
            <a:endParaRPr lang="hu-HU" sz="240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89138"/>
            <a:ext cx="7878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56322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6324" name="Téglalap 4"/>
          <p:cNvSpPr>
            <a:spLocks noChangeArrowheads="1"/>
          </p:cNvSpPr>
          <p:nvPr/>
        </p:nvSpPr>
        <p:spPr bwMode="auto">
          <a:xfrm>
            <a:off x="2195513" y="1268413"/>
            <a:ext cx="4856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A habfajták általános értékelése</a:t>
            </a:r>
            <a:endParaRPr lang="hu-HU" sz="2400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églalap 6"/>
          <p:cNvSpPr>
            <a:spLocks noChangeArrowheads="1"/>
          </p:cNvSpPr>
          <p:nvPr/>
        </p:nvSpPr>
        <p:spPr bwMode="auto">
          <a:xfrm>
            <a:off x="2339975" y="4076700"/>
            <a:ext cx="476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A leggyakrabban használt mechanikai habok</a:t>
            </a:r>
          </a:p>
        </p:txBody>
      </p:sp>
      <p:sp>
        <p:nvSpPr>
          <p:cNvPr id="56327" name="Téglalap 8"/>
          <p:cNvSpPr>
            <a:spLocks noChangeArrowheads="1"/>
          </p:cNvSpPr>
          <p:nvPr/>
        </p:nvSpPr>
        <p:spPr bwMode="auto">
          <a:xfrm>
            <a:off x="179388" y="4508500"/>
            <a:ext cx="6661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Folyadékfilm képző habkoncentrátum (AFFF)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Alkohol rezisztens – folyadékfilm képző  (AR-AFFF)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Szintetikus hab (D)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„A" osztályú habkoncentrátum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Nedvesítőszer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Fluorprotein (FP)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Protein (P)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Bevonat képző fluoroprotein (FFFP)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58370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 algn="just">
              <a:buFont typeface="Arial" charset="0"/>
              <a:buChar char="•"/>
            </a:pPr>
            <a:r>
              <a:rPr lang="hu-HU" sz="1800"/>
              <a:t>Folyadékfilm képző habkoncentrátum (AFFF): szintetikus anyagokból készítik.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hu-HU" sz="1800"/>
              <a:t>AFFF által képződött hab majdnem ugyan olyan a mechanizmussal oltja el a gyúlékony folyékony szénhidrogén tüzeket, mint a protein, vagy a fluoroproten habok. A különbség ott található, hogy az szintetikus filmképző hab esetében a habtakaróból folyadékfilm képződik a gyúlékony, folyékony szénhidrogén felülete és a habtakaró felület között.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hu-HU" sz="1800"/>
              <a:t>A folyadékfilm a legtöbb szénhidrogén felszínén lebeg. Ez az tulajdonság  egyedülálló sebességet kölcsönöz közönséges szénhidrogének tűzoltásában. Bizonyos körülmények között, az is lehetséges, hogy a tüzet a „láthatatlan” film réteg hamarabb oltja el, minthogy a hab betakarná a folyadék teljes felületét.</a:t>
            </a:r>
          </a:p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58372" name="Téglalap 4"/>
          <p:cNvSpPr>
            <a:spLocks noChangeArrowheads="1"/>
          </p:cNvSpPr>
          <p:nvPr/>
        </p:nvSpPr>
        <p:spPr bwMode="auto">
          <a:xfrm>
            <a:off x="1465263" y="1770063"/>
            <a:ext cx="6345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Folyadékfilm képző habkoncentrátum (AFFF)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60418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60420" name="Téglalap 4"/>
          <p:cNvSpPr>
            <a:spLocks noChangeArrowheads="1"/>
          </p:cNvSpPr>
          <p:nvPr/>
        </p:nvSpPr>
        <p:spPr bwMode="auto">
          <a:xfrm>
            <a:off x="1465263" y="1770063"/>
            <a:ext cx="6345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Folyadékfilm képző habkoncentrátum (AFFF)</a:t>
            </a:r>
          </a:p>
        </p:txBody>
      </p:sp>
      <p:pic>
        <p:nvPicPr>
          <p:cNvPr id="60421" name="Kép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2605088"/>
            <a:ext cx="68167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62466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AZ AFFF/víz oldathoz relatív kevés energia befektetés szükséges, hogy nagykiterjedésű habot gyártsunk. Az AFFF hab oldat abban az értelemben egyedülálló, hogy a folyadék – ami a habrétegből származik- tenziója alacsony, ami azt eredményezi, hogy a folyadékfilm az üzemanyagon úszik. Az AFFF hab alkalmazásakor nem olyan kritikus a felhasználási technika, mint a Protein vagy a fluorprotein habok esetében. AFFF hab a injekciós technikával is jól alkalmazható (szénhidrogén tárolók, tartályok)</a:t>
            </a:r>
          </a:p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62468" name="Téglalap 4"/>
          <p:cNvSpPr>
            <a:spLocks noChangeArrowheads="1"/>
          </p:cNvSpPr>
          <p:nvPr/>
        </p:nvSpPr>
        <p:spPr bwMode="auto">
          <a:xfrm>
            <a:off x="1465263" y="1770063"/>
            <a:ext cx="6345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Folyadékfilm képző habkoncentrátum (AFFF)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64514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r>
              <a:rPr lang="hu-HU" sz="1800"/>
              <a:t>Alkohol rezisztens – folyadékfilm képző hab (AR-AFFF) fejlesztésének oka:</a:t>
            </a:r>
          </a:p>
          <a:p>
            <a:pPr algn="ctr"/>
            <a:endParaRPr lang="hu-HU" sz="1800"/>
          </a:p>
          <a:p>
            <a:pPr>
              <a:buFont typeface="Arial" charset="0"/>
              <a:buChar char="•"/>
            </a:pPr>
            <a:r>
              <a:rPr lang="hu-HU" sz="1800"/>
              <a:t>Gyúlékony folyadékokat, amelyek könnyen keverednek vízzel, sokkal nehezebb eloltani, mint a általában a szénhidrogén tüzeket. </a:t>
            </a:r>
          </a:p>
          <a:p>
            <a:pPr>
              <a:buFont typeface="Arial" charset="0"/>
              <a:buChar char="•"/>
            </a:pPr>
            <a:r>
              <a:rPr lang="hu-HU" sz="1800"/>
              <a:t>Poláris oldatok/ alkoholos folyadékok megszűntetnek bármely habtakarót ami AFFF vagy fluoroproteinből készült. </a:t>
            </a:r>
          </a:p>
          <a:p>
            <a:pPr>
              <a:buFont typeface="Arial" charset="0"/>
              <a:buChar char="•"/>
            </a:pPr>
            <a:r>
              <a:rPr lang="hu-HU" sz="1800"/>
              <a:t>A víz, ami a hab takaróból ered keveredik az alkohollal, ami a takaró összeomlásához, eltűnéséhez vezet. Ez a folyamat az előtt bekövetkezik, hogy a hab az éghető anyag felületét teljesen befedné. Hogy áthidalják ezt a problémát kifejlesztették az AR-AFFF-t, amit sima AFFF-ből készítenek nagy molekulatömegű polimer hozzáadásával.</a:t>
            </a:r>
          </a:p>
          <a:p>
            <a:pPr>
              <a:buFont typeface="Arial" charset="0"/>
              <a:buChar char="•"/>
            </a:pPr>
            <a:endParaRPr lang="hu-HU" sz="1800"/>
          </a:p>
        </p:txBody>
      </p:sp>
      <p:sp>
        <p:nvSpPr>
          <p:cNvPr id="64516" name="Téglalap 4"/>
          <p:cNvSpPr>
            <a:spLocks noChangeArrowheads="1"/>
          </p:cNvSpPr>
          <p:nvPr/>
        </p:nvSpPr>
        <p:spPr bwMode="auto">
          <a:xfrm>
            <a:off x="862013" y="1816100"/>
            <a:ext cx="750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2400"/>
              <a:t>Alkohol rezisztens – folyadékfilm képző  (AR-AFFF)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66562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66564" name="Téglalap 4"/>
          <p:cNvSpPr>
            <a:spLocks noChangeArrowheads="1"/>
          </p:cNvSpPr>
          <p:nvPr/>
        </p:nvSpPr>
        <p:spPr bwMode="auto">
          <a:xfrm>
            <a:off x="862013" y="1816100"/>
            <a:ext cx="750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2400"/>
              <a:t>Alkohol rezisztens – folyadékfilm képző  (AR-AFFF)</a:t>
            </a:r>
          </a:p>
        </p:txBody>
      </p:sp>
      <p:pic>
        <p:nvPicPr>
          <p:cNvPr id="66565" name="Kép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1925" y="2601913"/>
            <a:ext cx="636587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68610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hape 248"/>
          <p:cNvSpPr txBox="1">
            <a:spLocks noChangeArrowheads="1"/>
          </p:cNvSpPr>
          <p:nvPr/>
        </p:nvSpPr>
        <p:spPr bwMode="auto">
          <a:xfrm>
            <a:off x="214313" y="2636838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Amikor ezt az AR-AFFF habkészítményt olyan üzemanyag tüzeknél alkalmazzák melyek poláris oldószert tartalmaznak, az oldószer megpróbálja abszorbálni a vizet a habtakaróból, menyek következtében  a polimer kicsapódik és egy fizikai védőfalat ( membránt) alkot az üzemanyag és a hab között, mely megvédi a habtakarót a roncsoló, destruktív hatásoktól.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AR-AFFF nagy viszkozitású anyag. Ha szemügyre vesszük, ezt a típusú habot első benyomásunk az lehet, hogy „géles” vagy megromlott. Azonban, a sűrű, gél szerű megjelenés normális, mely a polimernek köszönhető. </a:t>
            </a:r>
          </a:p>
          <a:p>
            <a:pPr marL="285750" indent="-285750"/>
            <a:r>
              <a:rPr lang="hu-HU" sz="1800"/>
              <a:t>	Használata: 	3%-os, ha szénhidrogénes üzemanyag tűz van, </a:t>
            </a:r>
          </a:p>
          <a:p>
            <a:pPr marL="285750" indent="-285750"/>
            <a:r>
              <a:rPr lang="hu-HU" sz="1800"/>
              <a:t>			6 %-ost pedig, ha poláros oldószer vagy alkohol ég.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Az AR-AFFF alkalmazása megegyezik AFFF-el szénhidrogén üzemanyag oltásánál. Láthatatlan film képződik</a:t>
            </a:r>
          </a:p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68612" name="Téglalap 4"/>
          <p:cNvSpPr>
            <a:spLocks noChangeArrowheads="1"/>
          </p:cNvSpPr>
          <p:nvPr/>
        </p:nvSpPr>
        <p:spPr bwMode="auto">
          <a:xfrm>
            <a:off x="862013" y="1816100"/>
            <a:ext cx="721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Alkohol rezisztens – folyadékfilm képző  (AR-AFFF)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70658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Szintetikus / detergens könnyű hab. Normál körülmények közt az alkalmazási aránya 1,5%-2,5%, ez a habtípus felületaktív anyagokból és oldószerből áll. A hab oldatot általában közép és könnyűhabként használják.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Olyan területeken mint:  pince, tárna vagy hajó raktér ahol térfogat kiszorítás szükséges, egy könnyű hab generátor használatával az egész „teret” meg lehet tölteni hab buborékkal. Generátortól függően 400:1 vagy 1000:1 es arányt is el lehet érni.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 könnyűhabnak különleges szerepe van cseppfolyósított földgáz kiömlés esetén is. 500:1 arányú habbal hőszigetelő réteget lehet képezni a kiömlés körül, ami csökkenti a hőfelvételt, ezáltal csökkenti a párolgást. A nagy sebességű tágulás miatt kevés víz használódik fel, még nagyobb mennyiségű könnyűhab esetén is. </a:t>
            </a:r>
          </a:p>
        </p:txBody>
      </p:sp>
      <p:sp>
        <p:nvSpPr>
          <p:cNvPr id="70660" name="Téglalap 4"/>
          <p:cNvSpPr>
            <a:spLocks noChangeArrowheads="1"/>
          </p:cNvSpPr>
          <p:nvPr/>
        </p:nvSpPr>
        <p:spPr bwMode="auto">
          <a:xfrm>
            <a:off x="3078163" y="164465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Szintetikus hab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7"/>
          <p:cNvSpPr txBox="1">
            <a:spLocks noChangeArrowheads="1"/>
          </p:cNvSpPr>
          <p:nvPr/>
        </p:nvSpPr>
        <p:spPr bwMode="auto">
          <a:xfrm>
            <a:off x="500063" y="692150"/>
            <a:ext cx="8229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előnyei:</a:t>
            </a:r>
          </a:p>
        </p:txBody>
      </p:sp>
      <p:pic>
        <p:nvPicPr>
          <p:cNvPr id="17410" name="Shape 9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hape 99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Font typeface="Arial" charset="0"/>
              <a:buNone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Shape 100"/>
          <p:cNvSpPr txBox="1">
            <a:spLocks noChangeArrowheads="1"/>
          </p:cNvSpPr>
          <p:nvPr/>
        </p:nvSpPr>
        <p:spPr bwMode="auto">
          <a:xfrm>
            <a:off x="366713" y="1628775"/>
            <a:ext cx="871537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Folyadéktüzek hatékonyan olthatók vele,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éghető szilárd anyagok oltásakor kevesebb víz felhasználásával jobb oltóhatás érhető el,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az oltóanyag nem folyik le a felületről,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kipárolgás, visszagyulladás megakadályozható,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hatékony takaró-hatású.</a:t>
            </a:r>
          </a:p>
        </p:txBody>
      </p:sp>
      <p:sp>
        <p:nvSpPr>
          <p:cNvPr id="17413" name="Téglalap 6"/>
          <p:cNvSpPr>
            <a:spLocks noChangeArrowheads="1"/>
          </p:cNvSpPr>
          <p:nvPr/>
        </p:nvSpPr>
        <p:spPr bwMode="auto">
          <a:xfrm>
            <a:off x="539750" y="357346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hu-HU" sz="2400">
                <a:sym typeface="Calibri" pitchFamily="34" charset="0"/>
              </a:rPr>
              <a:t>A tűzoltóhab hátrányai:</a:t>
            </a:r>
          </a:p>
        </p:txBody>
      </p:sp>
      <p:sp>
        <p:nvSpPr>
          <p:cNvPr id="17414" name="Téglalap 7"/>
          <p:cNvSpPr>
            <a:spLocks noChangeArrowheads="1"/>
          </p:cNvSpPr>
          <p:nvPr/>
        </p:nvSpPr>
        <p:spPr bwMode="auto">
          <a:xfrm>
            <a:off x="395288" y="4076700"/>
            <a:ext cx="874871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Feszültség alatti berendezések nem olthatók vele,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cseppfolyósított gázok tüzeinek oltására nem alkalmas,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vízzel veszélyesen reagáló anyagok jelenlétében nem alkalmazható,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nyomás alatti éghető folyadékok nem olthatók vele,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az erős szél felszakítja a habtakarót,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az oltás költsége meghaladhatja a megmentett értéket,</a:t>
            </a:r>
          </a:p>
          <a:p>
            <a:pPr marL="342900" indent="-342900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700">
                <a:sym typeface="Calibri" pitchFamily="34" charset="0"/>
              </a:rPr>
              <a:t>egyes oltóporokkal, vagy másik habképzővel együtt korlátozottan használható.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72706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Nedvesítő- és hab képzőszerek biológiailag lebomló elegye.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Megfelelő mennyiségű vízzel keverve a víz két tulajdonságát változtathatja meg. Az "A" osztályú habok növelik a nedvesítőképességet, jobb szétterülés behatolás az égő anyag felületébe.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Továbbá a víznek habosító tulajdonságot is kölcsönöz, amitől a víz vízszintes és függőleges felületeken is megmarad komolyabb elfolyás nélkül. Ezáltal a víz több hőt képes elnyelni.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Egy sugárhoz kis mennyiségű "A" osztályú habkoncentrátum hozzáadása a sugár hatékonyságát ötszörösére növeli!</a:t>
            </a:r>
          </a:p>
          <a:p>
            <a:pPr marL="285750" indent="-285750"/>
            <a:endParaRPr lang="hu-HU" sz="1800"/>
          </a:p>
        </p:txBody>
      </p:sp>
      <p:sp>
        <p:nvSpPr>
          <p:cNvPr id="72708" name="Téglalap 4"/>
          <p:cNvSpPr>
            <a:spLocks noChangeArrowheads="1"/>
          </p:cNvSpPr>
          <p:nvPr/>
        </p:nvSpPr>
        <p:spPr bwMode="auto">
          <a:xfrm>
            <a:off x="3078163" y="1644650"/>
            <a:ext cx="428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„A" osztályú habkoncentrátum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74754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Ez a fajta szer a víz nedvesítő hatékonyságát az "A" osztályú habokhoz hasonlóan növeli, de nem ad neki habosító tulajdonságot.</a:t>
            </a:r>
          </a:p>
          <a:p>
            <a:pPr marL="285750" indent="-285750"/>
            <a:endParaRPr lang="hu-HU" sz="1800"/>
          </a:p>
        </p:txBody>
      </p:sp>
      <p:sp>
        <p:nvSpPr>
          <p:cNvPr id="74756" name="Téglalap 4"/>
          <p:cNvSpPr>
            <a:spLocks noChangeArrowheads="1"/>
          </p:cNvSpPr>
          <p:nvPr/>
        </p:nvSpPr>
        <p:spPr bwMode="auto">
          <a:xfrm>
            <a:off x="3078163" y="164465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Nedvesítőszer</a:t>
            </a:r>
          </a:p>
        </p:txBody>
      </p:sp>
      <p:pic>
        <p:nvPicPr>
          <p:cNvPr id="74757" name="Picture 6" descr="http://image.slidesharecdn.com/arkansasfireboatschoolrevised5-26-10-100607084132-phpapp02/95/foam-use-class-pp-21-728.jpg?cb=1275940677"/>
          <p:cNvPicPr>
            <a:picLocks noChangeAspect="1" noChangeArrowheads="1"/>
          </p:cNvPicPr>
          <p:nvPr/>
        </p:nvPicPr>
        <p:blipFill>
          <a:blip r:embed="rId4"/>
          <a:srcRect l="4543" t="29424" r="26012" b="10867"/>
          <a:stretch>
            <a:fillRect/>
          </a:stretch>
        </p:blipFill>
        <p:spPr bwMode="auto">
          <a:xfrm>
            <a:off x="900113" y="3178175"/>
            <a:ext cx="3209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8" descr="http://image.slidesharecdn.com/arkansasfireboatschoolrevised5-26-10-100607084132-phpapp02/95/foam-use-class-pp-22-728.jpg?cb=1275940677"/>
          <p:cNvPicPr>
            <a:picLocks noChangeAspect="1" noChangeArrowheads="1"/>
          </p:cNvPicPr>
          <p:nvPr/>
        </p:nvPicPr>
        <p:blipFill>
          <a:blip r:embed="rId5"/>
          <a:srcRect l="4543" t="29424" r="26660" b="10001"/>
          <a:stretch>
            <a:fillRect/>
          </a:stretch>
        </p:blipFill>
        <p:spPr bwMode="auto">
          <a:xfrm>
            <a:off x="4410075" y="3178175"/>
            <a:ext cx="3149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Szövegdoboz 11"/>
          <p:cNvSpPr txBox="1">
            <a:spLocks noChangeArrowheads="1"/>
          </p:cNvSpPr>
          <p:nvPr/>
        </p:nvSpPr>
        <p:spPr bwMode="auto">
          <a:xfrm>
            <a:off x="1123950" y="5427663"/>
            <a:ext cx="648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tx1"/>
                </a:solidFill>
              </a:rPr>
              <a:t>Vízcsepp az égő felületen		     Nedvesítés hatására 				      szétterülő vízcsepp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46"/>
          <p:cNvSpPr txBox="1">
            <a:spLocks noChangeArrowheads="1"/>
          </p:cNvSpPr>
          <p:nvPr/>
        </p:nvSpPr>
        <p:spPr bwMode="auto">
          <a:xfrm>
            <a:off x="539750" y="1152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76802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Fluorprotein habkoncentrátum: A proteinhez hasonló módon lehet előállítani, de fluorcarbon felületaktív anyagokat is adnak hozzá. Ezeknek az anyagoknak a hozzáadásával két területen javul a koncentrátum teljesítménye a sima proteines koncentrátuméhoz képest.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Egyrészt a fluorprotein hab ellenállóbb üzemanyag-szennyeződéssel/elnyeléssel szemben.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Másrészt a habtakarót mobilisabbá teszi, amikor gyúlékony folyadékon használják. Mivel ellenállóbb az üzemanyag-szennyeződésekkel szemben, közvetlenül az üzemanyag felületére lehet kibocsátani, és a habtakaró nem telítődik annyira üzemanyag-gőzzel. </a:t>
            </a:r>
          </a:p>
        </p:txBody>
      </p:sp>
      <p:sp>
        <p:nvSpPr>
          <p:cNvPr id="76804" name="Téglalap 4"/>
          <p:cNvSpPr>
            <a:spLocks noChangeArrowheads="1"/>
          </p:cNvSpPr>
          <p:nvPr/>
        </p:nvSpPr>
        <p:spPr bwMode="auto">
          <a:xfrm>
            <a:off x="3078163" y="1644650"/>
            <a:ext cx="251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Fluorprotein (FP)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246"/>
          <p:cNvSpPr txBox="1">
            <a:spLocks noChangeArrowheads="1"/>
          </p:cNvSpPr>
          <p:nvPr/>
        </p:nvSpPr>
        <p:spPr bwMode="auto">
          <a:xfrm>
            <a:off x="539750" y="1152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78850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Bevonat-képző fluorprotein (FFFP):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az FFFP AFFF és fluorprotein származék.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Ezek a koncentrátumok flurprotein formulákon alapszanak, amikhez nagyobb mennyiségű flurcarbon felületaktív anyagot adtak.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Az FFFP-t azért feljesztették ki, hogy az AFFF gyors leütését a sztenderd fluorprotein habok visszaégés ellenállásával ötvözzék.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Az FFFP koncentrátum teljesítménye körülbelül az AFFF és a fluorprotein közé esik.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FFFP koncentrátumok nem ütnek le olyan gyorsan mint az AFFF-ek kiömléses tűznél, mint például repülőgéptűznél vagy tartálykocsik közúti baleseténél.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Üzemanyag tüzeknél nincs meg az a magas visszaégési ellenállása mint a fluorproteineknek. </a:t>
            </a:r>
          </a:p>
        </p:txBody>
      </p:sp>
      <p:sp>
        <p:nvSpPr>
          <p:cNvPr id="78852" name="Téglalap 4"/>
          <p:cNvSpPr>
            <a:spLocks noChangeArrowheads="1"/>
          </p:cNvSpPr>
          <p:nvPr/>
        </p:nvSpPr>
        <p:spPr bwMode="auto">
          <a:xfrm>
            <a:off x="1970088" y="1628775"/>
            <a:ext cx="5367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2400"/>
              <a:t>Bevonat képző fluoroprotein (FFFP)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246"/>
          <p:cNvSpPr txBox="1">
            <a:spLocks noChangeArrowheads="1"/>
          </p:cNvSpPr>
          <p:nvPr/>
        </p:nvSpPr>
        <p:spPr bwMode="auto">
          <a:xfrm>
            <a:off x="539750" y="1152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80898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Font typeface="Arial" charset="0"/>
              <a:buChar char="•"/>
            </a:pPr>
            <a:r>
              <a:rPr lang="hu-HU" sz="1800"/>
              <a:t>Protein hab koncentrátum: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Hidrolizált protein, hab stabilizáló és tartósítószerek alkotják a koncentrátumot.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Az eredménye nagyon stabil léghab.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 protein habot mindig hajtógázas kibocsátó eszközzel kell használni. A protein habot közvetlenül az üzemanyag felületre szórva beszennyeződik, ezért kritikus a helyes felhasználás.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 habot a lehető legóvatosabban kell a gyúlékony folyadék felületére bocsátani.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800"/>
              <a:t>A proteinhab stabilitása miatt relatíve lassú mozgású amikor gyúlékony anyagok felületének beterítésére használják.</a:t>
            </a:r>
          </a:p>
          <a:p>
            <a:pPr marL="285750" indent="-285750">
              <a:buFont typeface="Arial" charset="0"/>
              <a:buChar char="•"/>
            </a:pPr>
            <a:endParaRPr lang="hu-HU" sz="1800"/>
          </a:p>
        </p:txBody>
      </p:sp>
      <p:sp>
        <p:nvSpPr>
          <p:cNvPr id="80900" name="Téglalap 4"/>
          <p:cNvSpPr>
            <a:spLocks noChangeArrowheads="1"/>
          </p:cNvSpPr>
          <p:nvPr/>
        </p:nvSpPr>
        <p:spPr bwMode="auto">
          <a:xfrm>
            <a:off x="3078163" y="1644650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Protein (P)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82946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948" name="Kép 5" descr="instant hab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2060575"/>
            <a:ext cx="86598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églalap 6"/>
          <p:cNvSpPr>
            <a:spLocks noChangeArrowheads="1"/>
          </p:cNvSpPr>
          <p:nvPr/>
        </p:nvSpPr>
        <p:spPr bwMode="auto">
          <a:xfrm>
            <a:off x="1908175" y="14128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Instant hab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84994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4996" name="Téglalap 6"/>
          <p:cNvSpPr>
            <a:spLocks noChangeArrowheads="1"/>
          </p:cNvSpPr>
          <p:nvPr/>
        </p:nvSpPr>
        <p:spPr bwMode="auto">
          <a:xfrm>
            <a:off x="1692275" y="1412875"/>
            <a:ext cx="597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Hab alkalmazásának lehetőségei:</a:t>
            </a:r>
          </a:p>
        </p:txBody>
      </p:sp>
      <p:pic>
        <p:nvPicPr>
          <p:cNvPr id="84997" name="Kép 8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33750"/>
            <a:ext cx="52562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Szövegdoboz 9"/>
          <p:cNvSpPr txBox="1">
            <a:spLocks noChangeArrowheads="1"/>
          </p:cNvSpPr>
          <p:nvPr/>
        </p:nvSpPr>
        <p:spPr bwMode="auto">
          <a:xfrm>
            <a:off x="468313" y="1844675"/>
            <a:ext cx="7704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800"/>
              <a:t>A habot az oltandó felületen a hozzánk közelebbi részről  indulva, görgetve a teljes felületen kell elteríteni, a teljes felület betakarásáig. Célszerű több oldalról végrehajtani. Időközönként a habtakarót újabb hab kijuttatásával tartósítani, felújítani szükséges. Elsősorban, szabadterületen éghető folyadékok oltásánál használandó oltási mód.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87042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7044" name="Téglalap 6"/>
          <p:cNvSpPr>
            <a:spLocks noChangeArrowheads="1"/>
          </p:cNvSpPr>
          <p:nvPr/>
        </p:nvSpPr>
        <p:spPr bwMode="auto">
          <a:xfrm>
            <a:off x="1476375" y="1412875"/>
            <a:ext cx="590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Hab alkalmazásának lehetőségei:</a:t>
            </a:r>
          </a:p>
        </p:txBody>
      </p:sp>
      <p:pic>
        <p:nvPicPr>
          <p:cNvPr id="87045" name="Kép 7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109913"/>
            <a:ext cx="561657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Szövegdoboz 9"/>
          <p:cNvSpPr txBox="1">
            <a:spLocks noChangeArrowheads="1"/>
          </p:cNvSpPr>
          <p:nvPr/>
        </p:nvSpPr>
        <p:spPr bwMode="auto">
          <a:xfrm>
            <a:off x="323850" y="1844675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800"/>
              <a:t>Az égő tartály hűtése, a felfogó térbe kifolyt anyag tüzének oltása,a még nem égő folyadék habtakaróval történő letakarása, tűz oltását követően  a visszagyulladás megakadályozása érdekében a habtakarót újabb hab kijuttatásával tartósítani, felújítani kell. Az oldatot ütköztetni kell.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246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hu-HU" sz="2400">
              <a:sym typeface="Calibri" pitchFamily="34" charset="0"/>
            </a:endParaRPr>
          </a:p>
        </p:txBody>
      </p:sp>
      <p:pic>
        <p:nvPicPr>
          <p:cNvPr id="89090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Shape 248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ctr">
              <a:buSzPct val="25000"/>
            </a:pPr>
            <a:endParaRPr lang="hu-H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9092" name="Téglalap 6"/>
          <p:cNvSpPr>
            <a:spLocks noChangeArrowheads="1"/>
          </p:cNvSpPr>
          <p:nvPr/>
        </p:nvSpPr>
        <p:spPr bwMode="auto">
          <a:xfrm>
            <a:off x="1476375" y="1412875"/>
            <a:ext cx="611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Hab alkalmazásának lehetőségei:</a:t>
            </a:r>
          </a:p>
        </p:txBody>
      </p:sp>
      <p:pic>
        <p:nvPicPr>
          <p:cNvPr id="89093" name="Kép 8" descr="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852738"/>
            <a:ext cx="589438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Szövegdoboz 11"/>
          <p:cNvSpPr txBox="1">
            <a:spLocks noChangeArrowheads="1"/>
          </p:cNvSpPr>
          <p:nvPr/>
        </p:nvSpPr>
        <p:spPr bwMode="auto">
          <a:xfrm>
            <a:off x="323850" y="1844675"/>
            <a:ext cx="8135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800"/>
              <a:t>Az égő tároló oltása mobil, vagy stabil rendszerekkel a képen látható esőztető módszerrel. A tűz oltását követően visszagyulladás megakadályozása érdekében a habtakarót újabb hab kijuttatásával tartósítani, felújítani kell.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2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Tűzoltóhab alkalmazása:</a:t>
            </a:r>
          </a:p>
        </p:txBody>
      </p:sp>
      <p:pic>
        <p:nvPicPr>
          <p:cNvPr id="19458" name="Shape 1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hape 114"/>
          <p:cNvSpPr txBox="1">
            <a:spLocks noChangeArrowheads="1"/>
          </p:cNvSpPr>
          <p:nvPr/>
        </p:nvSpPr>
        <p:spPr bwMode="auto">
          <a:xfrm>
            <a:off x="214313" y="2060575"/>
            <a:ext cx="8715375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elsősorban éghető folyadékok tüzeinek oltására,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szilárd anyagok tüzeinek oltására </a:t>
            </a:r>
            <a:r>
              <a:rPr lang="hu-HU" sz="1800" i="1">
                <a:sym typeface="Calibri" pitchFamily="34" charset="0"/>
              </a:rPr>
              <a:t>(pl. gumi),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mérgező anyagok, éghető folyadékok letakarására </a:t>
            </a:r>
            <a:r>
              <a:rPr lang="hu-HU" sz="1800" i="1">
                <a:sym typeface="Calibri" pitchFamily="34" charset="0"/>
              </a:rPr>
              <a:t>(pl. repülőbaleseteknél a pálya letakarása),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hősugárzás elleni védelemre </a:t>
            </a:r>
            <a:r>
              <a:rPr lang="hu-HU" sz="1800" i="1">
                <a:sym typeface="Calibri" pitchFamily="34" charset="0"/>
              </a:rPr>
              <a:t>(pl. tartályparkok, hordós tárolók),</a:t>
            </a: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ferde felületen történő tűzoltásra.</a:t>
            </a:r>
          </a:p>
        </p:txBody>
      </p:sp>
      <p:pic>
        <p:nvPicPr>
          <p:cNvPr id="19460" name="Kép 4" descr="letöltés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7575" y="4365625"/>
            <a:ext cx="50815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hape 1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hape 120"/>
          <p:cNvSpPr txBox="1">
            <a:spLocks noGrp="1"/>
          </p:cNvSpPr>
          <p:nvPr>
            <p:ph type="title"/>
          </p:nvPr>
        </p:nvSpPr>
        <p:spPr>
          <a:xfrm>
            <a:off x="428625" y="1357313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Barcsi tűzoltók gyorsbeavatkozó sugárra szerelt habfeltéttel nehézhabot lőnek olajos talpfákra </a:t>
            </a:r>
            <a:br>
              <a:rPr lang="hu-H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hu-HU" sz="1800" i="1" smtClean="0">
                <a:solidFill>
                  <a:srgbClr val="000000"/>
                </a:solidFill>
                <a:latin typeface="Arial" charset="0"/>
                <a:cs typeface="Arial" charset="0"/>
                <a:sym typeface="Calibri" pitchFamily="34" charset="0"/>
              </a:rPr>
              <a:t>(Fotó: Vidák Balázs tű. őrgy. - Barcs HTP)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5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előállítása</a:t>
            </a:r>
          </a:p>
        </p:txBody>
      </p:sp>
      <p:pic>
        <p:nvPicPr>
          <p:cNvPr id="23554" name="Shape 1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hape 127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lnSpc>
                <a:spcPct val="80000"/>
              </a:lnSpc>
              <a:buSzPct val="25000"/>
            </a:pPr>
            <a:r>
              <a:rPr lang="hu-HU" sz="1800" b="1">
                <a:sym typeface="Calibri" pitchFamily="34" charset="0"/>
              </a:rPr>
              <a:t>VÍZ + HABKÉPZŐ ANYAG + LEVEGŐ = TŰZOLTÓ HAB</a:t>
            </a: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Tűzoltáshoz mechanikai úton előállított léghabot használunk:  az oltóvízbe kevert habképző anyaggal egy oldatot hozunk létre. Az oldatba mechanikai úton levegőt keverünk, így jön létre a buborékokból álló stabil rendszer.</a:t>
            </a:r>
          </a:p>
          <a:p>
            <a:pPr marL="342900" indent="-342900">
              <a:lnSpc>
                <a:spcPct val="80000"/>
              </a:lnSpc>
              <a:spcBef>
                <a:spcPts val="538"/>
              </a:spcBef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i="1">
                <a:solidFill>
                  <a:srgbClr val="FF0000"/>
                </a:solidFill>
                <a:sym typeface="Calibri" pitchFamily="34" charset="0"/>
              </a:rPr>
              <a:t>A vegyi úton előállított habok por alapú habképzők vizes oldata. Ezek főként beépített habbaloltókban találhatók meg.</a:t>
            </a:r>
          </a:p>
        </p:txBody>
      </p:sp>
      <p:pic>
        <p:nvPicPr>
          <p:cNvPr id="23556" name="Kép 5" descr="imag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708275"/>
            <a:ext cx="5981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Shape 132"/>
          <p:cNvGraphicFramePr/>
          <p:nvPr/>
        </p:nvGraphicFramePr>
        <p:xfrm>
          <a:off x="250825" y="4437063"/>
          <a:ext cx="1857375" cy="1493837"/>
        </p:xfrm>
        <a:graphic>
          <a:graphicData uri="http://schemas.openxmlformats.org/drawingml/2006/table">
            <a:tbl>
              <a:tblPr firstRow="1" bandRow="1">
                <a:noFill/>
                <a:tableStyleId>{895E8CBC-8778-4A46-A312-F5FE361FE168}</a:tableStyleId>
              </a:tblPr>
              <a:tblGrid>
                <a:gridCol w="972925">
                  <a:extLst>
                    <a:ext uri="{9D8B030D-6E8A-4147-A177-3AD203B41FA5}"/>
                  </a:extLst>
                </a:gridCol>
                <a:gridCol w="884475">
                  <a:extLst>
                    <a:ext uri="{9D8B030D-6E8A-4147-A177-3AD203B41FA5}"/>
                  </a:extLst>
                </a:gridCol>
              </a:tblGrid>
              <a:tr h="7472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800" b="0" u="none" strike="noStrike" cap="none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hu-HU" sz="1800" b="0" u="none" strike="noStrike" cap="none" baseline="-25000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hu-HU" sz="1800" b="0" u="none" strike="noStrike" cap="none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800" b="0" u="none" strike="noStrike" cap="none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hu-HU" sz="1800" b="0" u="none" strike="noStrike" cap="none" baseline="-25000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hu-HU" sz="1800" b="0" u="none" strike="noStrike" cap="none" baseline="-25000" dirty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72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800" b="0" u="none" strike="noStrike" cap="none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hu-HU" sz="1800" b="0" u="none" strike="noStrike" cap="none" baseline="-25000" dirty="0" err="1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hu-HU" sz="1800" b="0" u="none" strike="noStrike" cap="none" baseline="-25000" dirty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611" name="Shape 133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jellemzői</a:t>
            </a:r>
          </a:p>
        </p:txBody>
      </p:sp>
      <p:pic>
        <p:nvPicPr>
          <p:cNvPr id="25612" name="Shape 1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Shape 135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 b="1">
                <a:sym typeface="Calibri" pitchFamily="34" charset="0"/>
              </a:rPr>
              <a:t>Habkiadósság: </a:t>
            </a:r>
            <a:r>
              <a:rPr lang="hu-HU" sz="1800">
                <a:sym typeface="Calibri" pitchFamily="34" charset="0"/>
              </a:rPr>
              <a:t>a keletkezett hab térfogatának és a létrehozásához szükséges oldat térfogatának aránya.</a:t>
            </a:r>
            <a:br>
              <a:rPr lang="hu-HU" sz="1800">
                <a:sym typeface="Calibri" pitchFamily="34" charset="0"/>
              </a:rPr>
            </a:br>
            <a:endParaRPr lang="hu-HU" sz="1800">
              <a:sym typeface="Calibri" pitchFamily="34" charset="0"/>
            </a:endParaRPr>
          </a:p>
          <a:p>
            <a:pPr marL="342900" indent="-342900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Ez egy mértékegység nélküli viszonyszám, ami nem lehet kisebb 1-nél.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279650" y="4076700"/>
          <a:ext cx="6684963" cy="2617788"/>
        </p:xfrm>
        <a:graphic>
          <a:graphicData uri="http://schemas.openxmlformats.org/drawingml/2006/table">
            <a:tbl>
              <a:tblPr/>
              <a:tblGrid>
                <a:gridCol w="4095750"/>
                <a:gridCol w="2589213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Nagyon alacsony</a:t>
                      </a:r>
                      <a:b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</a:b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kiadósságú hab: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= 3 - 5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Nehézhab: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= 5 - 20</a:t>
                      </a: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Középhab: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= 20 - 200</a:t>
                      </a: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Könnyűhab: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itchFamily="34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= 200 - 1500</a:t>
                      </a: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8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jellemzői</a:t>
            </a:r>
          </a:p>
        </p:txBody>
      </p:sp>
      <p:pic>
        <p:nvPicPr>
          <p:cNvPr id="27650" name="Shape 1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hape 150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90000"/>
              </a:lnSpc>
              <a:buSzPct val="25000"/>
            </a:pPr>
            <a:r>
              <a:rPr lang="hu-HU" sz="1800" b="1">
                <a:sym typeface="Calibri" pitchFamily="34" charset="0"/>
              </a:rPr>
              <a:t>Nehézhab alkalmazása: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tűzveszélyes folyadékok tüzének oltására,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lánggal és izzással égő szilárd, éghető anyagok oltására,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tartályparkok, hordós tárolók és egyéb létesítmények hősugárzás elleni    védelmére,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folyadékfelületek letakarására.</a:t>
            </a:r>
          </a:p>
          <a:p>
            <a:pPr>
              <a:lnSpc>
                <a:spcPct val="90000"/>
              </a:lnSpc>
            </a:pPr>
            <a:endParaRPr lang="hu-HU" sz="1800" b="1">
              <a:sym typeface="Calibri" pitchFamily="34" charset="0"/>
            </a:endParaRPr>
          </a:p>
          <a:p>
            <a:pPr>
              <a:lnSpc>
                <a:spcPct val="90000"/>
              </a:lnSpc>
              <a:buSzPct val="25000"/>
            </a:pPr>
            <a:r>
              <a:rPr lang="hu-HU" sz="1800" b="1">
                <a:sym typeface="Calibri" pitchFamily="34" charset="0"/>
              </a:rPr>
              <a:t>Előállítása: nehézhabsugárcsővel, habágyúval</a:t>
            </a:r>
          </a:p>
        </p:txBody>
      </p:sp>
      <p:pic>
        <p:nvPicPr>
          <p:cNvPr id="27652" name="Picture 2" descr="O:\1 Szűcs Tibor\Oktatás\Új bitkép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5873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55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2400">
                <a:sym typeface="Calibri" pitchFamily="34" charset="0"/>
              </a:rPr>
              <a:t>A tűzoltóhab jellemzői</a:t>
            </a:r>
          </a:p>
        </p:txBody>
      </p:sp>
      <p:pic>
        <p:nvPicPr>
          <p:cNvPr id="29698" name="Shape 1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hape 157"/>
          <p:cNvSpPr txBox="1">
            <a:spLocks noChangeArrowheads="1"/>
          </p:cNvSpPr>
          <p:nvPr/>
        </p:nvSpPr>
        <p:spPr bwMode="auto">
          <a:xfrm>
            <a:off x="214313" y="2286000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90000"/>
              </a:lnSpc>
              <a:buSzPct val="25000"/>
            </a:pPr>
            <a:r>
              <a:rPr lang="hu-HU" sz="1800">
                <a:sym typeface="Calibri" pitchFamily="34" charset="0"/>
              </a:rPr>
              <a:t>Hatékonyabb az oltás, ha a nehéz- és középhabot együtt alkalmazzuk.</a:t>
            </a:r>
          </a:p>
          <a:p>
            <a:pPr>
              <a:lnSpc>
                <a:spcPct val="90000"/>
              </a:lnSpc>
            </a:pPr>
            <a:endParaRPr lang="hu-HU" sz="1800" b="1">
              <a:sym typeface="Calibri" pitchFamily="34" charset="0"/>
            </a:endParaRPr>
          </a:p>
          <a:p>
            <a:pPr>
              <a:lnSpc>
                <a:spcPct val="90000"/>
              </a:lnSpc>
              <a:buSzPct val="25000"/>
            </a:pPr>
            <a:r>
              <a:rPr lang="hu-HU" sz="1800" b="1">
                <a:sym typeface="Calibri" pitchFamily="34" charset="0"/>
              </a:rPr>
              <a:t>Középhab alkalmazása: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A nehézhabnál kisebb távolságra lőhető, a tüzet jobban meg kell közelíteni.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 Kevesebb víz van benne, ezért kisebb a hűtőhatása, de lényegesen jobb a takaróhatása.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endParaRPr lang="hu-HU" sz="1800">
              <a:sym typeface="Calibri" pitchFamily="34" charset="0"/>
            </a:endParaRPr>
          </a:p>
          <a:p>
            <a:pPr>
              <a:lnSpc>
                <a:spcPct val="90000"/>
              </a:lnSpc>
              <a:buSzPct val="25000"/>
            </a:pPr>
            <a:r>
              <a:rPr lang="hu-HU" sz="1800" b="1">
                <a:sym typeface="Calibri" pitchFamily="34" charset="0"/>
              </a:rPr>
              <a:t> Előállítása: habszitával</a:t>
            </a:r>
          </a:p>
        </p:txBody>
      </p:sp>
      <p:pic>
        <p:nvPicPr>
          <p:cNvPr id="29700" name="Kép 4" descr="MX-in-Use-300x2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3789363"/>
            <a:ext cx="39274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églalap 5"/>
          <p:cNvSpPr>
            <a:spLocks noChangeArrowheads="1"/>
          </p:cNvSpPr>
          <p:nvPr/>
        </p:nvSpPr>
        <p:spPr bwMode="auto">
          <a:xfrm>
            <a:off x="179388" y="45085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25000"/>
            </a:pPr>
            <a:r>
              <a:rPr lang="hu-HU" sz="1800" b="1">
                <a:sym typeface="Calibri" pitchFamily="34" charset="0"/>
              </a:rPr>
              <a:t>Könnyűhab alkalmazása: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hu-HU" sz="1800">
                <a:sym typeface="Calibri" pitchFamily="34" charset="0"/>
              </a:rPr>
              <a:t>  rosszul terül, nem lehet kilőni, ezért csak térfeltöltésre alkalmazható hatékonyan </a:t>
            </a:r>
            <a:r>
              <a:rPr lang="hu-HU" sz="1800" i="1">
                <a:sym typeface="Calibri" pitchFamily="34" charset="0"/>
              </a:rPr>
              <a:t>(pl. hajótér, robbanásveszélyes helyek, kábelalagutak, csatornák)</a:t>
            </a:r>
          </a:p>
          <a:p>
            <a:pPr>
              <a:buClr>
                <a:srgbClr val="000000"/>
              </a:buClr>
            </a:pPr>
            <a:endParaRPr lang="hu-HU" sz="1800">
              <a:sym typeface="Calibri" pitchFamily="34" charset="0"/>
            </a:endParaRPr>
          </a:p>
          <a:p>
            <a:pPr>
              <a:buSzPct val="25000"/>
            </a:pPr>
            <a:r>
              <a:rPr lang="hu-HU" sz="1800">
                <a:sym typeface="Calibri" pitchFamily="34" charset="0"/>
              </a:rPr>
              <a:t> </a:t>
            </a:r>
            <a:r>
              <a:rPr lang="hu-HU" sz="1800" b="1">
                <a:sym typeface="Calibri" pitchFamily="34" charset="0"/>
              </a:rPr>
              <a:t>Előállítása: habgenerátorral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1687</Words>
  <Application>Microsoft Office PowerPoint</Application>
  <PresentationFormat>On-screen Show (4:3)</PresentationFormat>
  <Paragraphs>189</Paragraphs>
  <Slides>38</Slides>
  <Notes>38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Arial</vt:lpstr>
      <vt:lpstr>Calibri</vt:lpstr>
      <vt:lpstr>Noto Sans Symbols</vt:lpstr>
      <vt:lpstr>Office-téma</vt:lpstr>
      <vt:lpstr>1. dia</vt:lpstr>
      <vt:lpstr>2. dia</vt:lpstr>
      <vt:lpstr>3. dia</vt:lpstr>
      <vt:lpstr>4. dia</vt:lpstr>
      <vt:lpstr>Barcsi tűzoltók gyorsbeavatkozó sugárra szerelt habfeltéttel nehézhabot lőnek olajos talpfákra  (Fotó: Vidák Balázs tű. őrgy. - Barcs HTP)</vt:lpstr>
      <vt:lpstr>6. dia</vt:lpstr>
      <vt:lpstr>7. dia</vt:lpstr>
      <vt:lpstr>8. dia</vt:lpstr>
      <vt:lpstr>9. dia</vt:lpstr>
      <vt:lpstr>Habbal oltási gyakorlat a KOK-on (Fotó: Nagy-Meszler Csaba tű. tzls. – Siklós HTP)</vt:lpstr>
      <vt:lpstr>Könnyűhab előállítása habgenerátorral  A képen látható tűzoltók a földön állnak, nem térdelnek (Fotó: Nagy-Meszler Csaba tű. tzls. – Siklós HTP)</vt:lpstr>
      <vt:lpstr>12. dia</vt:lpstr>
      <vt:lpstr>A tűzoltóhab jellemzői</vt:lpstr>
      <vt:lpstr>14. dia</vt:lpstr>
      <vt:lpstr>Középhab előállítása habszitákkal egy algyői külső védelmi terv gyakorlaton  (Fotó: Molnár Krisztina tű. fhdgy.- Csongrád MKI)</vt:lpstr>
      <vt:lpstr>16. dia</vt:lpstr>
      <vt:lpstr>17. dia</vt:lpstr>
      <vt:lpstr>Tatabányai tűzoltók nehézhabbal takarják le az M1-esről leborult tartálykocsiból szivárgó gázolajat és benzint  (Fotó: Farkas-Bozsik Gábor tű. alez.- Fejér MKI)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Tűzoltás habbal</dc:title>
  <dc:creator>Karsa Róbert</dc:creator>
  <cp:lastModifiedBy>kornel.vinko</cp:lastModifiedBy>
  <cp:revision>48</cp:revision>
  <dcterms:modified xsi:type="dcterms:W3CDTF">2016-08-24T06:33:00Z</dcterms:modified>
</cp:coreProperties>
</file>