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98" r:id="rId2"/>
    <p:sldId id="396" r:id="rId3"/>
    <p:sldId id="397" r:id="rId4"/>
    <p:sldId id="375" r:id="rId5"/>
    <p:sldId id="376" r:id="rId6"/>
    <p:sldId id="377" r:id="rId7"/>
    <p:sldId id="378" r:id="rId8"/>
    <p:sldId id="379" r:id="rId9"/>
    <p:sldId id="403" r:id="rId10"/>
    <p:sldId id="380" r:id="rId11"/>
    <p:sldId id="381" r:id="rId12"/>
    <p:sldId id="382" r:id="rId13"/>
    <p:sldId id="383" r:id="rId14"/>
    <p:sldId id="384" r:id="rId15"/>
    <p:sldId id="385" r:id="rId16"/>
    <p:sldId id="386" r:id="rId17"/>
    <p:sldId id="387" r:id="rId18"/>
    <p:sldId id="388" r:id="rId19"/>
    <p:sldId id="389" r:id="rId20"/>
    <p:sldId id="399" r:id="rId21"/>
    <p:sldId id="401" r:id="rId22"/>
    <p:sldId id="390" r:id="rId23"/>
    <p:sldId id="392" r:id="rId24"/>
    <p:sldId id="393" r:id="rId25"/>
    <p:sldId id="395" r:id="rId26"/>
    <p:sldId id="343" r:id="rId27"/>
    <p:sldId id="345" r:id="rId28"/>
    <p:sldId id="347" r:id="rId29"/>
    <p:sldId id="310" r:id="rId30"/>
    <p:sldId id="349" r:id="rId31"/>
    <p:sldId id="352" r:id="rId32"/>
    <p:sldId id="353" r:id="rId33"/>
    <p:sldId id="354" r:id="rId34"/>
    <p:sldId id="355" r:id="rId35"/>
    <p:sldId id="318" r:id="rId36"/>
    <p:sldId id="356" r:id="rId37"/>
    <p:sldId id="358" r:id="rId38"/>
    <p:sldId id="359" r:id="rId39"/>
    <p:sldId id="361" r:id="rId40"/>
    <p:sldId id="362" r:id="rId41"/>
    <p:sldId id="402" r:id="rId42"/>
    <p:sldId id="365" r:id="rId43"/>
    <p:sldId id="366" r:id="rId44"/>
    <p:sldId id="367" r:id="rId45"/>
    <p:sldId id="369" r:id="rId46"/>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FF0000"/>
    <a:srgbClr val="0C1552"/>
    <a:srgbClr val="EBBF03"/>
    <a:srgbClr val="FFFF99"/>
    <a:srgbClr val="6633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196" autoAdjust="0"/>
  </p:normalViewPr>
  <p:slideViewPr>
    <p:cSldViewPr>
      <p:cViewPr varScale="1">
        <p:scale>
          <a:sx n="93" d="100"/>
          <a:sy n="93" d="100"/>
        </p:scale>
        <p:origin x="504" y="78"/>
      </p:cViewPr>
      <p:guideLst>
        <p:guide orient="horz" pos="2160"/>
        <p:guide pos="2880"/>
      </p:guideLst>
    </p:cSldViewPr>
  </p:slid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6E5EE9-9DF7-4571-AF98-5B95E64BB27F}" type="doc">
      <dgm:prSet loTypeId="urn:microsoft.com/office/officeart/2005/8/layout/pyramid1" loCatId="pyramid" qsTypeId="urn:microsoft.com/office/officeart/2005/8/quickstyle/3d4" qsCatId="3D" csTypeId="urn:microsoft.com/office/officeart/2005/8/colors/colorful2" csCatId="colorful" phldr="1"/>
      <dgm:spPr/>
    </dgm:pt>
    <dgm:pt modelId="{1B1F9F1C-68E0-40EA-9BAF-0CFAA220506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cap="none" normalizeH="0" baseline="0" dirty="0" smtClean="0">
              <a:ln/>
              <a:effectLst/>
              <a:latin typeface="Arial" panose="020B0604020202020204" pitchFamily="34" charset="0"/>
            </a:rPr>
            <a:t>Alaptörvény</a:t>
          </a:r>
        </a:p>
      </dgm:t>
    </dgm:pt>
    <dgm:pt modelId="{99F41D3C-5608-4515-9B59-24CE5A0D2AD6}" type="parTrans" cxnId="{5FDB5E19-F826-4184-865E-A758A11C945A}">
      <dgm:prSet/>
      <dgm:spPr/>
      <dgm:t>
        <a:bodyPr/>
        <a:lstStyle/>
        <a:p>
          <a:endParaRPr lang="hu-HU"/>
        </a:p>
      </dgm:t>
    </dgm:pt>
    <dgm:pt modelId="{E26BB901-F3A1-4F21-A081-CB3704C53A27}" type="sibTrans" cxnId="{5FDB5E19-F826-4184-865E-A758A11C945A}">
      <dgm:prSet/>
      <dgm:spPr/>
      <dgm:t>
        <a:bodyPr/>
        <a:lstStyle/>
        <a:p>
          <a:endParaRPr lang="hu-HU"/>
        </a:p>
      </dgm:t>
    </dgm:pt>
    <dgm:pt modelId="{678D456C-562C-49C8-A9A6-B8777AA61FCC}">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cap="none" normalizeH="0" baseline="0" dirty="0" smtClean="0">
              <a:ln/>
              <a:effectLst/>
              <a:latin typeface="Arial" panose="020B0604020202020204" pitchFamily="34" charset="0"/>
            </a:rPr>
            <a:t>Országgyűlés</a:t>
          </a:r>
          <a:br>
            <a:rPr kumimoji="0" lang="hu-HU" altLang="hu-HU" sz="1800" b="1" i="0" u="none" strike="noStrike" cap="none" normalizeH="0" baseline="0" dirty="0" smtClean="0">
              <a:ln/>
              <a:effectLst/>
              <a:latin typeface="Arial" panose="020B0604020202020204" pitchFamily="34" charset="0"/>
            </a:rPr>
          </a:br>
          <a:r>
            <a:rPr kumimoji="0" lang="hu-HU" altLang="hu-HU" sz="1800" b="0" i="0" u="none" strike="noStrike" cap="none" normalizeH="0" baseline="0" dirty="0" smtClean="0">
              <a:ln/>
              <a:effectLst/>
              <a:latin typeface="Arial" panose="020B0604020202020204" pitchFamily="34" charset="0"/>
            </a:rPr>
            <a:t>(törvények)</a:t>
          </a:r>
        </a:p>
      </dgm:t>
    </dgm:pt>
    <dgm:pt modelId="{6D082D66-F571-462B-BA1D-DB6323C68FCB}" type="parTrans" cxnId="{8879F0F9-3CA4-4B52-8890-0B81FD5FB1B4}">
      <dgm:prSet/>
      <dgm:spPr/>
      <dgm:t>
        <a:bodyPr/>
        <a:lstStyle/>
        <a:p>
          <a:endParaRPr lang="hu-HU"/>
        </a:p>
      </dgm:t>
    </dgm:pt>
    <dgm:pt modelId="{E2BC1AE8-D77D-4788-B569-C14BC43A738A}" type="sibTrans" cxnId="{8879F0F9-3CA4-4B52-8890-0B81FD5FB1B4}">
      <dgm:prSet/>
      <dgm:spPr/>
      <dgm:t>
        <a:bodyPr/>
        <a:lstStyle/>
        <a:p>
          <a:endParaRPr lang="hu-HU"/>
        </a:p>
      </dgm:t>
    </dgm:pt>
    <dgm:pt modelId="{4F76B497-26C0-412F-89D5-873688DDDB5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cap="none" normalizeH="0" baseline="0" dirty="0" smtClean="0">
              <a:ln/>
              <a:effectLst/>
              <a:latin typeface="Arial" panose="020B0604020202020204" pitchFamily="34" charset="0"/>
            </a:rPr>
            <a:t>Kormányrendeletek</a:t>
          </a:r>
        </a:p>
      </dgm:t>
    </dgm:pt>
    <dgm:pt modelId="{803ED655-B023-45FD-8468-1B88F40836C9}" type="parTrans" cxnId="{9B1B41AE-A324-4D17-BCA2-65D6AE200A49}">
      <dgm:prSet/>
      <dgm:spPr/>
      <dgm:t>
        <a:bodyPr/>
        <a:lstStyle/>
        <a:p>
          <a:endParaRPr lang="hu-HU"/>
        </a:p>
      </dgm:t>
    </dgm:pt>
    <dgm:pt modelId="{3A3A0B01-EE2A-48A7-91AD-42543515A45C}" type="sibTrans" cxnId="{9B1B41AE-A324-4D17-BCA2-65D6AE200A49}">
      <dgm:prSet/>
      <dgm:spPr/>
      <dgm:t>
        <a:bodyPr/>
        <a:lstStyle/>
        <a:p>
          <a:endParaRPr lang="hu-HU"/>
        </a:p>
      </dgm:t>
    </dgm:pt>
    <dgm:pt modelId="{A7495882-9E41-4502-A6FE-C9245D581341}">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cap="none" normalizeH="0" baseline="0" dirty="0" smtClean="0">
              <a:ln/>
              <a:effectLst/>
              <a:latin typeface="Arial" panose="020B0604020202020204" pitchFamily="34" charset="0"/>
            </a:rPr>
            <a:t>Szakmai Minisztériumok</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cap="none" normalizeH="0" baseline="0" dirty="0" smtClean="0">
              <a:ln/>
              <a:effectLst/>
              <a:latin typeface="Arial" panose="020B0604020202020204" pitchFamily="34" charset="0"/>
            </a:rPr>
            <a:t>(Belügyminisztérium)</a:t>
          </a:r>
        </a:p>
      </dgm:t>
    </dgm:pt>
    <dgm:pt modelId="{F7E52D39-E914-48F7-BAE1-454490C7A603}" type="parTrans" cxnId="{064A0E58-92FD-4A2D-A01F-C091B1A593CB}">
      <dgm:prSet/>
      <dgm:spPr/>
      <dgm:t>
        <a:bodyPr/>
        <a:lstStyle/>
        <a:p>
          <a:endParaRPr lang="hu-HU"/>
        </a:p>
      </dgm:t>
    </dgm:pt>
    <dgm:pt modelId="{A3CB793A-C504-4700-8330-3B95C8122C5B}" type="sibTrans" cxnId="{064A0E58-92FD-4A2D-A01F-C091B1A593CB}">
      <dgm:prSet/>
      <dgm:spPr/>
      <dgm:t>
        <a:bodyPr/>
        <a:lstStyle/>
        <a:p>
          <a:endParaRPr lang="hu-HU"/>
        </a:p>
      </dgm:t>
    </dgm:pt>
    <dgm:pt modelId="{2C16AF42-E2BD-4655-A596-C74D2F6EA4E8}">
      <dgm:prSet custT="1"/>
      <dgm:spPr/>
      <dgm:t>
        <a:bodyPr/>
        <a:lstStyle/>
        <a:p>
          <a:pPr marR="0" rtl="0" eaLnBrk="0" fontAlgn="base" latinLnBrk="0" hangingPunct="0">
            <a:buClrTx/>
            <a:buSzTx/>
            <a:buFontTx/>
            <a:tabLst/>
          </a:pPr>
          <a:r>
            <a:rPr kumimoji="0" lang="hu-HU" altLang="hu-HU" sz="1800" b="1" i="0" u="none" strike="noStrike" cap="none" normalizeH="0" baseline="0" dirty="0" smtClean="0">
              <a:ln/>
              <a:effectLst/>
              <a:latin typeface="Arial" panose="020B0604020202020204" pitchFamily="34" charset="0"/>
            </a:rPr>
            <a:t>Országos szervezetek – OKF</a:t>
          </a:r>
          <a:br>
            <a:rPr kumimoji="0" lang="hu-HU" altLang="hu-HU" sz="1800" b="1" i="0" u="none" strike="noStrike" cap="none" normalizeH="0" baseline="0" dirty="0" smtClean="0">
              <a:ln/>
              <a:effectLst/>
              <a:latin typeface="Arial" panose="020B0604020202020204" pitchFamily="34" charset="0"/>
            </a:rPr>
          </a:br>
          <a:r>
            <a:rPr kumimoji="0" lang="hu-HU" altLang="hu-HU" sz="1800" b="1" i="0" u="none" strike="noStrike" cap="none" normalizeH="0" baseline="0" dirty="0" smtClean="0">
              <a:ln/>
              <a:effectLst/>
              <a:latin typeface="Arial" panose="020B0604020202020204" pitchFamily="34" charset="0"/>
            </a:rPr>
            <a:t>Belső szabályozók</a:t>
          </a:r>
          <a:br>
            <a:rPr kumimoji="0" lang="hu-HU" altLang="hu-HU" sz="1800" b="1" i="0" u="none" strike="noStrike" cap="none" normalizeH="0" baseline="0" dirty="0" smtClean="0">
              <a:ln/>
              <a:effectLst/>
              <a:latin typeface="Arial" panose="020B0604020202020204" pitchFamily="34" charset="0"/>
            </a:rPr>
          </a:br>
          <a:r>
            <a:rPr kumimoji="0" lang="hu-HU" altLang="hu-HU" sz="1800" b="0" i="0" u="none" strike="noStrike" cap="none" normalizeH="0" baseline="0" dirty="0" smtClean="0">
              <a:ln/>
              <a:effectLst/>
              <a:latin typeface="Arial" panose="020B0604020202020204" pitchFamily="34" charset="0"/>
            </a:rPr>
            <a:t>(utasítások, intézkedések)</a:t>
          </a:r>
        </a:p>
      </dgm:t>
    </dgm:pt>
    <dgm:pt modelId="{AF6C8882-EA16-463B-AF3A-FE4E391D6A50}" type="parTrans" cxnId="{25A11652-5E23-4C55-86A9-DFDFBF56C5D4}">
      <dgm:prSet/>
      <dgm:spPr/>
      <dgm:t>
        <a:bodyPr/>
        <a:lstStyle/>
        <a:p>
          <a:endParaRPr lang="hu-HU"/>
        </a:p>
      </dgm:t>
    </dgm:pt>
    <dgm:pt modelId="{C2CFCBDE-5C0B-425D-A8F2-84214B19F7B0}" type="sibTrans" cxnId="{25A11652-5E23-4C55-86A9-DFDFBF56C5D4}">
      <dgm:prSet/>
      <dgm:spPr/>
      <dgm:t>
        <a:bodyPr/>
        <a:lstStyle/>
        <a:p>
          <a:endParaRPr lang="hu-HU"/>
        </a:p>
      </dgm:t>
    </dgm:pt>
    <dgm:pt modelId="{BB8FFF21-4F83-457C-BC20-78CE86F09135}">
      <dgm:prSet custT="1"/>
      <dgm:spPr/>
      <dgm:t>
        <a:bodyPr/>
        <a:lstStyle/>
        <a:p>
          <a:pPr marR="0" rtl="0" eaLnBrk="0" fontAlgn="base" latinLnBrk="0" hangingPunct="0">
            <a:buClrTx/>
            <a:buSzTx/>
            <a:buFontTx/>
            <a:tabLst/>
          </a:pPr>
          <a:r>
            <a:rPr kumimoji="0" lang="hu-HU" altLang="hu-HU" sz="1800" b="1" i="0" u="none" strike="noStrike" cap="none" normalizeH="0" baseline="0" dirty="0" smtClean="0">
              <a:ln/>
              <a:effectLst/>
              <a:latin typeface="Arial" panose="020B0604020202020204" pitchFamily="34" charset="0"/>
            </a:rPr>
            <a:t>Területi szervezetek</a:t>
          </a:r>
          <a:br>
            <a:rPr kumimoji="0" lang="hu-HU" altLang="hu-HU" sz="1800" b="1" i="0" u="none" strike="noStrike" cap="none" normalizeH="0" baseline="0" dirty="0" smtClean="0">
              <a:ln/>
              <a:effectLst/>
              <a:latin typeface="Arial" panose="020B0604020202020204" pitchFamily="34" charset="0"/>
            </a:rPr>
          </a:br>
          <a:r>
            <a:rPr kumimoji="0" lang="hu-HU" altLang="hu-HU" sz="1800" b="1" i="0" u="none" strike="noStrike" cap="none" normalizeH="0" baseline="0" dirty="0" smtClean="0">
              <a:ln/>
              <a:effectLst/>
              <a:latin typeface="Arial" panose="020B0604020202020204" pitchFamily="34" charset="0"/>
            </a:rPr>
            <a:t>Igazgatóságok</a:t>
          </a:r>
          <a:br>
            <a:rPr kumimoji="0" lang="hu-HU" altLang="hu-HU" sz="1800" b="1" i="0" u="none" strike="noStrike" cap="none" normalizeH="0" baseline="0" dirty="0" smtClean="0">
              <a:ln/>
              <a:effectLst/>
              <a:latin typeface="Arial" panose="020B0604020202020204" pitchFamily="34" charset="0"/>
            </a:rPr>
          </a:br>
          <a:r>
            <a:rPr kumimoji="0" lang="hu-HU" altLang="hu-HU" sz="1800" b="0" i="0" u="none" strike="noStrike" cap="none" normalizeH="0" baseline="0" dirty="0" smtClean="0">
              <a:ln/>
              <a:effectLst/>
              <a:latin typeface="Arial" panose="020B0604020202020204" pitchFamily="34" charset="0"/>
            </a:rPr>
            <a:t>(utasítások, intézkedések)</a:t>
          </a:r>
        </a:p>
      </dgm:t>
    </dgm:pt>
    <dgm:pt modelId="{5CA428D3-8BCC-4113-AA51-45AFB2DF7E18}" type="parTrans" cxnId="{D30BAE35-F4C1-410E-AD27-4E8AD6DF7649}">
      <dgm:prSet/>
      <dgm:spPr/>
      <dgm:t>
        <a:bodyPr/>
        <a:lstStyle/>
        <a:p>
          <a:endParaRPr lang="hu-HU"/>
        </a:p>
      </dgm:t>
    </dgm:pt>
    <dgm:pt modelId="{4F2CE951-4886-446D-BA66-467138540DA2}" type="sibTrans" cxnId="{D30BAE35-F4C1-410E-AD27-4E8AD6DF7649}">
      <dgm:prSet/>
      <dgm:spPr/>
      <dgm:t>
        <a:bodyPr/>
        <a:lstStyle/>
        <a:p>
          <a:endParaRPr lang="hu-HU"/>
        </a:p>
      </dgm:t>
    </dgm:pt>
    <dgm:pt modelId="{435205A3-1754-45C0-A407-EA292303CA44}">
      <dgm:prSet custT="1"/>
      <dgm:spPr/>
      <dgm:t>
        <a:bodyPr/>
        <a:lstStyle/>
        <a:p>
          <a:r>
            <a:rPr lang="hu-HU" sz="1400" b="1" dirty="0" smtClean="0">
              <a:effectLst/>
            </a:rPr>
            <a:t>1996. évi XXXI. törvény </a:t>
          </a:r>
          <a:r>
            <a:rPr lang="hu-HU" sz="1400" b="0" dirty="0" smtClean="0">
              <a:solidFill>
                <a:srgbClr val="8A0000"/>
              </a:solidFill>
              <a:effectLst/>
            </a:rPr>
            <a:t>a tűz elleni védekezésről</a:t>
          </a:r>
          <a:r>
            <a:rPr lang="hu-HU" sz="1400" b="0" dirty="0" smtClean="0">
              <a:effectLst/>
            </a:rPr>
            <a:t>, a műszaki mentésről és a tűzoltóságról</a:t>
          </a:r>
          <a:endParaRPr lang="hu-HU" sz="1400" b="0" dirty="0"/>
        </a:p>
      </dgm:t>
    </dgm:pt>
    <dgm:pt modelId="{391336D1-A702-4A68-923F-E7AA60DB44CB}" type="parTrans" cxnId="{14D6AAD7-E7F0-4C9F-BAAB-6220C4A758F8}">
      <dgm:prSet/>
      <dgm:spPr/>
      <dgm:t>
        <a:bodyPr/>
        <a:lstStyle/>
        <a:p>
          <a:endParaRPr lang="hu-HU"/>
        </a:p>
      </dgm:t>
    </dgm:pt>
    <dgm:pt modelId="{98793BA4-F62C-4D6E-AB8E-398586090691}" type="sibTrans" cxnId="{14D6AAD7-E7F0-4C9F-BAAB-6220C4A758F8}">
      <dgm:prSet/>
      <dgm:spPr/>
      <dgm:t>
        <a:bodyPr/>
        <a:lstStyle/>
        <a:p>
          <a:endParaRPr lang="hu-HU"/>
        </a:p>
      </dgm:t>
    </dgm:pt>
    <dgm:pt modelId="{4B05C65E-48EB-439D-9FE9-9BFD831F63C6}" type="pres">
      <dgm:prSet presAssocID="{656E5EE9-9DF7-4571-AF98-5B95E64BB27F}" presName="Name0" presStyleCnt="0">
        <dgm:presLayoutVars>
          <dgm:dir/>
          <dgm:animLvl val="lvl"/>
          <dgm:resizeHandles val="exact"/>
        </dgm:presLayoutVars>
      </dgm:prSet>
      <dgm:spPr/>
    </dgm:pt>
    <dgm:pt modelId="{1D39D610-81C9-4777-A1A0-0039CCF24859}" type="pres">
      <dgm:prSet presAssocID="{1B1F9F1C-68E0-40EA-9BAF-0CFAA220506F}" presName="Name8" presStyleCnt="0"/>
      <dgm:spPr/>
    </dgm:pt>
    <dgm:pt modelId="{736ECC27-7622-41F0-9716-378714BFCEAA}" type="pres">
      <dgm:prSet presAssocID="{1B1F9F1C-68E0-40EA-9BAF-0CFAA220506F}" presName="level" presStyleLbl="node1" presStyleIdx="0" presStyleCnt="6" custScaleX="148218">
        <dgm:presLayoutVars>
          <dgm:chMax val="1"/>
          <dgm:bulletEnabled val="1"/>
        </dgm:presLayoutVars>
      </dgm:prSet>
      <dgm:spPr/>
      <dgm:t>
        <a:bodyPr/>
        <a:lstStyle/>
        <a:p>
          <a:endParaRPr lang="hu-HU"/>
        </a:p>
      </dgm:t>
    </dgm:pt>
    <dgm:pt modelId="{44EE55F4-D709-47C3-B632-F5F0A43FC4E4}" type="pres">
      <dgm:prSet presAssocID="{1B1F9F1C-68E0-40EA-9BAF-0CFAA220506F}" presName="levelTx" presStyleLbl="revTx" presStyleIdx="0" presStyleCnt="0">
        <dgm:presLayoutVars>
          <dgm:chMax val="1"/>
          <dgm:bulletEnabled val="1"/>
        </dgm:presLayoutVars>
      </dgm:prSet>
      <dgm:spPr/>
      <dgm:t>
        <a:bodyPr/>
        <a:lstStyle/>
        <a:p>
          <a:endParaRPr lang="hu-HU"/>
        </a:p>
      </dgm:t>
    </dgm:pt>
    <dgm:pt modelId="{46FD8B20-B929-4D83-BEE8-21231F3E11A0}" type="pres">
      <dgm:prSet presAssocID="{678D456C-562C-49C8-A9A6-B8777AA61FCC}" presName="Name8" presStyleCnt="0"/>
      <dgm:spPr/>
    </dgm:pt>
    <dgm:pt modelId="{FB9E43B5-DAE2-4DF4-967A-FA0C7F39C9A9}" type="pres">
      <dgm:prSet presAssocID="{678D456C-562C-49C8-A9A6-B8777AA61FCC}" presName="acctBkgd" presStyleLbl="alignAcc1" presStyleIdx="0" presStyleCnt="1" custScaleX="95131" custScaleY="97096" custLinFactNeighborX="-1824" custLinFactNeighborY="-1361"/>
      <dgm:spPr/>
      <dgm:t>
        <a:bodyPr/>
        <a:lstStyle/>
        <a:p>
          <a:endParaRPr lang="hu-HU"/>
        </a:p>
      </dgm:t>
    </dgm:pt>
    <dgm:pt modelId="{02DBCAE4-E412-4B80-830B-A9F712CF6AFD}" type="pres">
      <dgm:prSet presAssocID="{678D456C-562C-49C8-A9A6-B8777AA61FCC}" presName="acctTx" presStyleLbl="alignAcc1" presStyleIdx="0" presStyleCnt="1">
        <dgm:presLayoutVars>
          <dgm:bulletEnabled val="1"/>
        </dgm:presLayoutVars>
      </dgm:prSet>
      <dgm:spPr/>
      <dgm:t>
        <a:bodyPr/>
        <a:lstStyle/>
        <a:p>
          <a:endParaRPr lang="hu-HU"/>
        </a:p>
      </dgm:t>
    </dgm:pt>
    <dgm:pt modelId="{E1E04A33-2248-406A-98FE-817004FF8A82}" type="pres">
      <dgm:prSet presAssocID="{678D456C-562C-49C8-A9A6-B8777AA61FCC}" presName="level" presStyleLbl="node1" presStyleIdx="1" presStyleCnt="6" custScaleX="148218">
        <dgm:presLayoutVars>
          <dgm:chMax val="1"/>
          <dgm:bulletEnabled val="1"/>
        </dgm:presLayoutVars>
      </dgm:prSet>
      <dgm:spPr/>
      <dgm:t>
        <a:bodyPr/>
        <a:lstStyle/>
        <a:p>
          <a:endParaRPr lang="hu-HU"/>
        </a:p>
      </dgm:t>
    </dgm:pt>
    <dgm:pt modelId="{4C9CA992-EF57-4B3D-823F-D08323F1DE23}" type="pres">
      <dgm:prSet presAssocID="{678D456C-562C-49C8-A9A6-B8777AA61FCC}" presName="levelTx" presStyleLbl="revTx" presStyleIdx="0" presStyleCnt="0">
        <dgm:presLayoutVars>
          <dgm:chMax val="1"/>
          <dgm:bulletEnabled val="1"/>
        </dgm:presLayoutVars>
      </dgm:prSet>
      <dgm:spPr/>
      <dgm:t>
        <a:bodyPr/>
        <a:lstStyle/>
        <a:p>
          <a:endParaRPr lang="hu-HU"/>
        </a:p>
      </dgm:t>
    </dgm:pt>
    <dgm:pt modelId="{21F023BF-9D0B-416F-AD49-505354961F7F}" type="pres">
      <dgm:prSet presAssocID="{4F76B497-26C0-412F-89D5-873688DDDB54}" presName="Name8" presStyleCnt="0"/>
      <dgm:spPr/>
    </dgm:pt>
    <dgm:pt modelId="{4D0B0748-AD18-45A4-95DE-1FE5DBA1D6CC}" type="pres">
      <dgm:prSet presAssocID="{4F76B497-26C0-412F-89D5-873688DDDB54}" presName="level" presStyleLbl="node1" presStyleIdx="2" presStyleCnt="6" custScaleX="148218">
        <dgm:presLayoutVars>
          <dgm:chMax val="1"/>
          <dgm:bulletEnabled val="1"/>
        </dgm:presLayoutVars>
      </dgm:prSet>
      <dgm:spPr/>
      <dgm:t>
        <a:bodyPr/>
        <a:lstStyle/>
        <a:p>
          <a:endParaRPr lang="hu-HU"/>
        </a:p>
      </dgm:t>
    </dgm:pt>
    <dgm:pt modelId="{7EB94446-A9E8-4FD4-91D4-9BCF6E63E7B6}" type="pres">
      <dgm:prSet presAssocID="{4F76B497-26C0-412F-89D5-873688DDDB54}" presName="levelTx" presStyleLbl="revTx" presStyleIdx="0" presStyleCnt="0">
        <dgm:presLayoutVars>
          <dgm:chMax val="1"/>
          <dgm:bulletEnabled val="1"/>
        </dgm:presLayoutVars>
      </dgm:prSet>
      <dgm:spPr/>
      <dgm:t>
        <a:bodyPr/>
        <a:lstStyle/>
        <a:p>
          <a:endParaRPr lang="hu-HU"/>
        </a:p>
      </dgm:t>
    </dgm:pt>
    <dgm:pt modelId="{90947867-C467-4507-A764-5061C243F816}" type="pres">
      <dgm:prSet presAssocID="{A7495882-9E41-4502-A6FE-C9245D581341}" presName="Name8" presStyleCnt="0"/>
      <dgm:spPr/>
    </dgm:pt>
    <dgm:pt modelId="{4F1474D2-5EC3-4246-B44B-1CBACBF0764A}" type="pres">
      <dgm:prSet presAssocID="{A7495882-9E41-4502-A6FE-C9245D581341}" presName="level" presStyleLbl="node1" presStyleIdx="3" presStyleCnt="6" custScaleX="148219">
        <dgm:presLayoutVars>
          <dgm:chMax val="1"/>
          <dgm:bulletEnabled val="1"/>
        </dgm:presLayoutVars>
      </dgm:prSet>
      <dgm:spPr/>
      <dgm:t>
        <a:bodyPr/>
        <a:lstStyle/>
        <a:p>
          <a:endParaRPr lang="hu-HU"/>
        </a:p>
      </dgm:t>
    </dgm:pt>
    <dgm:pt modelId="{C371483B-8942-4A6C-89F8-EC298A59D2F7}" type="pres">
      <dgm:prSet presAssocID="{A7495882-9E41-4502-A6FE-C9245D581341}" presName="levelTx" presStyleLbl="revTx" presStyleIdx="0" presStyleCnt="0">
        <dgm:presLayoutVars>
          <dgm:chMax val="1"/>
          <dgm:bulletEnabled val="1"/>
        </dgm:presLayoutVars>
      </dgm:prSet>
      <dgm:spPr/>
      <dgm:t>
        <a:bodyPr/>
        <a:lstStyle/>
        <a:p>
          <a:endParaRPr lang="hu-HU"/>
        </a:p>
      </dgm:t>
    </dgm:pt>
    <dgm:pt modelId="{C2B5DC3E-0DA2-4C85-8FAC-9E12566A7CB0}" type="pres">
      <dgm:prSet presAssocID="{2C16AF42-E2BD-4655-A596-C74D2F6EA4E8}" presName="Name8" presStyleCnt="0"/>
      <dgm:spPr/>
    </dgm:pt>
    <dgm:pt modelId="{F1B312D8-40F6-49B1-A429-1F08664D91F0}" type="pres">
      <dgm:prSet presAssocID="{2C16AF42-E2BD-4655-A596-C74D2F6EA4E8}" presName="level" presStyleLbl="node1" presStyleIdx="4" presStyleCnt="6" custScaleX="148219">
        <dgm:presLayoutVars>
          <dgm:chMax val="1"/>
          <dgm:bulletEnabled val="1"/>
        </dgm:presLayoutVars>
      </dgm:prSet>
      <dgm:spPr/>
      <dgm:t>
        <a:bodyPr/>
        <a:lstStyle/>
        <a:p>
          <a:endParaRPr lang="hu-HU"/>
        </a:p>
      </dgm:t>
    </dgm:pt>
    <dgm:pt modelId="{284A4C92-4A75-4FDD-9E49-0C44509E3D4D}" type="pres">
      <dgm:prSet presAssocID="{2C16AF42-E2BD-4655-A596-C74D2F6EA4E8}" presName="levelTx" presStyleLbl="revTx" presStyleIdx="0" presStyleCnt="0">
        <dgm:presLayoutVars>
          <dgm:chMax val="1"/>
          <dgm:bulletEnabled val="1"/>
        </dgm:presLayoutVars>
      </dgm:prSet>
      <dgm:spPr/>
      <dgm:t>
        <a:bodyPr/>
        <a:lstStyle/>
        <a:p>
          <a:endParaRPr lang="hu-HU"/>
        </a:p>
      </dgm:t>
    </dgm:pt>
    <dgm:pt modelId="{1FD5C62E-7548-424F-BE96-ADDBD6396FEF}" type="pres">
      <dgm:prSet presAssocID="{BB8FFF21-4F83-457C-BC20-78CE86F09135}" presName="Name8" presStyleCnt="0"/>
      <dgm:spPr/>
    </dgm:pt>
    <dgm:pt modelId="{D971924D-1665-453E-B489-FC4A92BDEFCC}" type="pres">
      <dgm:prSet presAssocID="{BB8FFF21-4F83-457C-BC20-78CE86F09135}" presName="level" presStyleLbl="node1" presStyleIdx="5" presStyleCnt="6" custScaleX="146930">
        <dgm:presLayoutVars>
          <dgm:chMax val="1"/>
          <dgm:bulletEnabled val="1"/>
        </dgm:presLayoutVars>
      </dgm:prSet>
      <dgm:spPr/>
      <dgm:t>
        <a:bodyPr/>
        <a:lstStyle/>
        <a:p>
          <a:endParaRPr lang="hu-HU"/>
        </a:p>
      </dgm:t>
    </dgm:pt>
    <dgm:pt modelId="{256BCF9F-A9AE-4B57-AE43-DB41C5646DF1}" type="pres">
      <dgm:prSet presAssocID="{BB8FFF21-4F83-457C-BC20-78CE86F09135}" presName="levelTx" presStyleLbl="revTx" presStyleIdx="0" presStyleCnt="0">
        <dgm:presLayoutVars>
          <dgm:chMax val="1"/>
          <dgm:bulletEnabled val="1"/>
        </dgm:presLayoutVars>
      </dgm:prSet>
      <dgm:spPr/>
      <dgm:t>
        <a:bodyPr/>
        <a:lstStyle/>
        <a:p>
          <a:endParaRPr lang="hu-HU"/>
        </a:p>
      </dgm:t>
    </dgm:pt>
  </dgm:ptLst>
  <dgm:cxnLst>
    <dgm:cxn modelId="{C61F10C8-C9A7-49D6-AE83-1CD6C2107546}" type="presOf" srcId="{A7495882-9E41-4502-A6FE-C9245D581341}" destId="{C371483B-8942-4A6C-89F8-EC298A59D2F7}" srcOrd="1" destOrd="0" presId="urn:microsoft.com/office/officeart/2005/8/layout/pyramid1"/>
    <dgm:cxn modelId="{D30BAE35-F4C1-410E-AD27-4E8AD6DF7649}" srcId="{656E5EE9-9DF7-4571-AF98-5B95E64BB27F}" destId="{BB8FFF21-4F83-457C-BC20-78CE86F09135}" srcOrd="5" destOrd="0" parTransId="{5CA428D3-8BCC-4113-AA51-45AFB2DF7E18}" sibTransId="{4F2CE951-4886-446D-BA66-467138540DA2}"/>
    <dgm:cxn modelId="{19A825B5-F775-49CB-9E54-940073988973}" type="presOf" srcId="{2C16AF42-E2BD-4655-A596-C74D2F6EA4E8}" destId="{F1B312D8-40F6-49B1-A429-1F08664D91F0}" srcOrd="0" destOrd="0" presId="urn:microsoft.com/office/officeart/2005/8/layout/pyramid1"/>
    <dgm:cxn modelId="{C703C400-5850-420F-802D-0155B557A76F}" type="presOf" srcId="{1B1F9F1C-68E0-40EA-9BAF-0CFAA220506F}" destId="{736ECC27-7622-41F0-9716-378714BFCEAA}" srcOrd="0" destOrd="0" presId="urn:microsoft.com/office/officeart/2005/8/layout/pyramid1"/>
    <dgm:cxn modelId="{14D6AAD7-E7F0-4C9F-BAAB-6220C4A758F8}" srcId="{678D456C-562C-49C8-A9A6-B8777AA61FCC}" destId="{435205A3-1754-45C0-A407-EA292303CA44}" srcOrd="0" destOrd="0" parTransId="{391336D1-A702-4A68-923F-E7AA60DB44CB}" sibTransId="{98793BA4-F62C-4D6E-AB8E-398586090691}"/>
    <dgm:cxn modelId="{5106B035-6193-4A60-99E9-A5BC4CF8C7FB}" type="presOf" srcId="{678D456C-562C-49C8-A9A6-B8777AA61FCC}" destId="{E1E04A33-2248-406A-98FE-817004FF8A82}" srcOrd="0" destOrd="0" presId="urn:microsoft.com/office/officeart/2005/8/layout/pyramid1"/>
    <dgm:cxn modelId="{8879F0F9-3CA4-4B52-8890-0B81FD5FB1B4}" srcId="{656E5EE9-9DF7-4571-AF98-5B95E64BB27F}" destId="{678D456C-562C-49C8-A9A6-B8777AA61FCC}" srcOrd="1" destOrd="0" parTransId="{6D082D66-F571-462B-BA1D-DB6323C68FCB}" sibTransId="{E2BC1AE8-D77D-4788-B569-C14BC43A738A}"/>
    <dgm:cxn modelId="{C4553C88-B0BE-422E-889E-AE78F4E6F534}" type="presOf" srcId="{4F76B497-26C0-412F-89D5-873688DDDB54}" destId="{7EB94446-A9E8-4FD4-91D4-9BCF6E63E7B6}" srcOrd="1" destOrd="0" presId="urn:microsoft.com/office/officeart/2005/8/layout/pyramid1"/>
    <dgm:cxn modelId="{7FE506E6-405F-4C9E-BEF1-72EFA6A8BA41}" type="presOf" srcId="{435205A3-1754-45C0-A407-EA292303CA44}" destId="{02DBCAE4-E412-4B80-830B-A9F712CF6AFD}" srcOrd="1" destOrd="0" presId="urn:microsoft.com/office/officeart/2005/8/layout/pyramid1"/>
    <dgm:cxn modelId="{5FDB5E19-F826-4184-865E-A758A11C945A}" srcId="{656E5EE9-9DF7-4571-AF98-5B95E64BB27F}" destId="{1B1F9F1C-68E0-40EA-9BAF-0CFAA220506F}" srcOrd="0" destOrd="0" parTransId="{99F41D3C-5608-4515-9B59-24CE5A0D2AD6}" sibTransId="{E26BB901-F3A1-4F21-A081-CB3704C53A27}"/>
    <dgm:cxn modelId="{FB6ED98F-4D72-4190-AEDC-C9402712F833}" type="presOf" srcId="{1B1F9F1C-68E0-40EA-9BAF-0CFAA220506F}" destId="{44EE55F4-D709-47C3-B632-F5F0A43FC4E4}" srcOrd="1" destOrd="0" presId="urn:microsoft.com/office/officeart/2005/8/layout/pyramid1"/>
    <dgm:cxn modelId="{9B1B41AE-A324-4D17-BCA2-65D6AE200A49}" srcId="{656E5EE9-9DF7-4571-AF98-5B95E64BB27F}" destId="{4F76B497-26C0-412F-89D5-873688DDDB54}" srcOrd="2" destOrd="0" parTransId="{803ED655-B023-45FD-8468-1B88F40836C9}" sibTransId="{3A3A0B01-EE2A-48A7-91AD-42543515A45C}"/>
    <dgm:cxn modelId="{35F58EDF-5D58-4849-8F82-58C830397130}" type="presOf" srcId="{BB8FFF21-4F83-457C-BC20-78CE86F09135}" destId="{D971924D-1665-453E-B489-FC4A92BDEFCC}" srcOrd="0" destOrd="0" presId="urn:microsoft.com/office/officeart/2005/8/layout/pyramid1"/>
    <dgm:cxn modelId="{B93BF4B5-9BCD-4DDF-928C-95EA7247604E}" type="presOf" srcId="{678D456C-562C-49C8-A9A6-B8777AA61FCC}" destId="{4C9CA992-EF57-4B3D-823F-D08323F1DE23}" srcOrd="1" destOrd="0" presId="urn:microsoft.com/office/officeart/2005/8/layout/pyramid1"/>
    <dgm:cxn modelId="{3E55D7DB-F8B4-449D-AC12-EBEFB8260D2B}" type="presOf" srcId="{A7495882-9E41-4502-A6FE-C9245D581341}" destId="{4F1474D2-5EC3-4246-B44B-1CBACBF0764A}" srcOrd="0" destOrd="0" presId="urn:microsoft.com/office/officeart/2005/8/layout/pyramid1"/>
    <dgm:cxn modelId="{6D1FD6D5-D156-4A5B-944D-5745AF6DC6CA}" type="presOf" srcId="{2C16AF42-E2BD-4655-A596-C74D2F6EA4E8}" destId="{284A4C92-4A75-4FDD-9E49-0C44509E3D4D}" srcOrd="1" destOrd="0" presId="urn:microsoft.com/office/officeart/2005/8/layout/pyramid1"/>
    <dgm:cxn modelId="{BEDB3C8F-8FB8-4506-B245-97AD4F78067A}" type="presOf" srcId="{4F76B497-26C0-412F-89D5-873688DDDB54}" destId="{4D0B0748-AD18-45A4-95DE-1FE5DBA1D6CC}" srcOrd="0" destOrd="0" presId="urn:microsoft.com/office/officeart/2005/8/layout/pyramid1"/>
    <dgm:cxn modelId="{064A0E58-92FD-4A2D-A01F-C091B1A593CB}" srcId="{656E5EE9-9DF7-4571-AF98-5B95E64BB27F}" destId="{A7495882-9E41-4502-A6FE-C9245D581341}" srcOrd="3" destOrd="0" parTransId="{F7E52D39-E914-48F7-BAE1-454490C7A603}" sibTransId="{A3CB793A-C504-4700-8330-3B95C8122C5B}"/>
    <dgm:cxn modelId="{9DC1CC37-8EF6-405C-BE01-923FDF50EDAA}" type="presOf" srcId="{435205A3-1754-45C0-A407-EA292303CA44}" destId="{FB9E43B5-DAE2-4DF4-967A-FA0C7F39C9A9}" srcOrd="0" destOrd="0" presId="urn:microsoft.com/office/officeart/2005/8/layout/pyramid1"/>
    <dgm:cxn modelId="{601BC839-CE54-41E4-AAE2-243656E1DCB2}" type="presOf" srcId="{656E5EE9-9DF7-4571-AF98-5B95E64BB27F}" destId="{4B05C65E-48EB-439D-9FE9-9BFD831F63C6}" srcOrd="0" destOrd="0" presId="urn:microsoft.com/office/officeart/2005/8/layout/pyramid1"/>
    <dgm:cxn modelId="{25A11652-5E23-4C55-86A9-DFDFBF56C5D4}" srcId="{656E5EE9-9DF7-4571-AF98-5B95E64BB27F}" destId="{2C16AF42-E2BD-4655-A596-C74D2F6EA4E8}" srcOrd="4" destOrd="0" parTransId="{AF6C8882-EA16-463B-AF3A-FE4E391D6A50}" sibTransId="{C2CFCBDE-5C0B-425D-A8F2-84214B19F7B0}"/>
    <dgm:cxn modelId="{9BBBD936-CDE8-4320-AD73-71725A7BEF4C}" type="presOf" srcId="{BB8FFF21-4F83-457C-BC20-78CE86F09135}" destId="{256BCF9F-A9AE-4B57-AE43-DB41C5646DF1}" srcOrd="1" destOrd="0" presId="urn:microsoft.com/office/officeart/2005/8/layout/pyramid1"/>
    <dgm:cxn modelId="{8FCBE4DA-D1D4-4C36-B674-826B074CC7BB}" type="presParOf" srcId="{4B05C65E-48EB-439D-9FE9-9BFD831F63C6}" destId="{1D39D610-81C9-4777-A1A0-0039CCF24859}" srcOrd="0" destOrd="0" presId="urn:microsoft.com/office/officeart/2005/8/layout/pyramid1"/>
    <dgm:cxn modelId="{41138F38-6323-4716-89A8-0706B9B06A89}" type="presParOf" srcId="{1D39D610-81C9-4777-A1A0-0039CCF24859}" destId="{736ECC27-7622-41F0-9716-378714BFCEAA}" srcOrd="0" destOrd="0" presId="urn:microsoft.com/office/officeart/2005/8/layout/pyramid1"/>
    <dgm:cxn modelId="{7CB78FEF-79DA-4081-99CD-EC8F39C6E00F}" type="presParOf" srcId="{1D39D610-81C9-4777-A1A0-0039CCF24859}" destId="{44EE55F4-D709-47C3-B632-F5F0A43FC4E4}" srcOrd="1" destOrd="0" presId="urn:microsoft.com/office/officeart/2005/8/layout/pyramid1"/>
    <dgm:cxn modelId="{DFC288E1-471A-4A19-9D95-58B2F06DD176}" type="presParOf" srcId="{4B05C65E-48EB-439D-9FE9-9BFD831F63C6}" destId="{46FD8B20-B929-4D83-BEE8-21231F3E11A0}" srcOrd="1" destOrd="0" presId="urn:microsoft.com/office/officeart/2005/8/layout/pyramid1"/>
    <dgm:cxn modelId="{1EF067DB-F813-4642-950A-9BF5144BFD71}" type="presParOf" srcId="{46FD8B20-B929-4D83-BEE8-21231F3E11A0}" destId="{FB9E43B5-DAE2-4DF4-967A-FA0C7F39C9A9}" srcOrd="0" destOrd="0" presId="urn:microsoft.com/office/officeart/2005/8/layout/pyramid1"/>
    <dgm:cxn modelId="{6EAE5688-C2C4-4B90-A691-CF96742C09C2}" type="presParOf" srcId="{46FD8B20-B929-4D83-BEE8-21231F3E11A0}" destId="{02DBCAE4-E412-4B80-830B-A9F712CF6AFD}" srcOrd="1" destOrd="0" presId="urn:microsoft.com/office/officeart/2005/8/layout/pyramid1"/>
    <dgm:cxn modelId="{5AD986E8-870A-4B5F-B6D9-0695E1141952}" type="presParOf" srcId="{46FD8B20-B929-4D83-BEE8-21231F3E11A0}" destId="{E1E04A33-2248-406A-98FE-817004FF8A82}" srcOrd="2" destOrd="0" presId="urn:microsoft.com/office/officeart/2005/8/layout/pyramid1"/>
    <dgm:cxn modelId="{B13AEEC0-E467-4D5D-A38D-5FC8A2AB054C}" type="presParOf" srcId="{46FD8B20-B929-4D83-BEE8-21231F3E11A0}" destId="{4C9CA992-EF57-4B3D-823F-D08323F1DE23}" srcOrd="3" destOrd="0" presId="urn:microsoft.com/office/officeart/2005/8/layout/pyramid1"/>
    <dgm:cxn modelId="{75120644-20F3-4B96-9909-02764CFB7B2E}" type="presParOf" srcId="{4B05C65E-48EB-439D-9FE9-9BFD831F63C6}" destId="{21F023BF-9D0B-416F-AD49-505354961F7F}" srcOrd="2" destOrd="0" presId="urn:microsoft.com/office/officeart/2005/8/layout/pyramid1"/>
    <dgm:cxn modelId="{72317173-F136-4B4C-A969-48B7DDCE6C07}" type="presParOf" srcId="{21F023BF-9D0B-416F-AD49-505354961F7F}" destId="{4D0B0748-AD18-45A4-95DE-1FE5DBA1D6CC}" srcOrd="0" destOrd="0" presId="urn:microsoft.com/office/officeart/2005/8/layout/pyramid1"/>
    <dgm:cxn modelId="{B9182CE1-44E1-4AB1-8CFF-1AECE952AB95}" type="presParOf" srcId="{21F023BF-9D0B-416F-AD49-505354961F7F}" destId="{7EB94446-A9E8-4FD4-91D4-9BCF6E63E7B6}" srcOrd="1" destOrd="0" presId="urn:microsoft.com/office/officeart/2005/8/layout/pyramid1"/>
    <dgm:cxn modelId="{453997A8-247B-4628-B43A-F51EA3935C66}" type="presParOf" srcId="{4B05C65E-48EB-439D-9FE9-9BFD831F63C6}" destId="{90947867-C467-4507-A764-5061C243F816}" srcOrd="3" destOrd="0" presId="urn:microsoft.com/office/officeart/2005/8/layout/pyramid1"/>
    <dgm:cxn modelId="{51B7A9D3-46C7-4C54-9350-265D54804B2E}" type="presParOf" srcId="{90947867-C467-4507-A764-5061C243F816}" destId="{4F1474D2-5EC3-4246-B44B-1CBACBF0764A}" srcOrd="0" destOrd="0" presId="urn:microsoft.com/office/officeart/2005/8/layout/pyramid1"/>
    <dgm:cxn modelId="{A381DB13-D44F-4E7C-B8F3-31719139CEB8}" type="presParOf" srcId="{90947867-C467-4507-A764-5061C243F816}" destId="{C371483B-8942-4A6C-89F8-EC298A59D2F7}" srcOrd="1" destOrd="0" presId="urn:microsoft.com/office/officeart/2005/8/layout/pyramid1"/>
    <dgm:cxn modelId="{46C55387-41EE-46E5-8FEC-C0B2981F8759}" type="presParOf" srcId="{4B05C65E-48EB-439D-9FE9-9BFD831F63C6}" destId="{C2B5DC3E-0DA2-4C85-8FAC-9E12566A7CB0}" srcOrd="4" destOrd="0" presId="urn:microsoft.com/office/officeart/2005/8/layout/pyramid1"/>
    <dgm:cxn modelId="{C54CCF43-4FC6-4B55-8FCB-FE2A53A5DB0C}" type="presParOf" srcId="{C2B5DC3E-0DA2-4C85-8FAC-9E12566A7CB0}" destId="{F1B312D8-40F6-49B1-A429-1F08664D91F0}" srcOrd="0" destOrd="0" presId="urn:microsoft.com/office/officeart/2005/8/layout/pyramid1"/>
    <dgm:cxn modelId="{EDCA6E92-9CA3-4041-AA0F-7792651073F4}" type="presParOf" srcId="{C2B5DC3E-0DA2-4C85-8FAC-9E12566A7CB0}" destId="{284A4C92-4A75-4FDD-9E49-0C44509E3D4D}" srcOrd="1" destOrd="0" presId="urn:microsoft.com/office/officeart/2005/8/layout/pyramid1"/>
    <dgm:cxn modelId="{8A8DD5B9-A98E-4DF5-BAF1-4CF5BA919034}" type="presParOf" srcId="{4B05C65E-48EB-439D-9FE9-9BFD831F63C6}" destId="{1FD5C62E-7548-424F-BE96-ADDBD6396FEF}" srcOrd="5" destOrd="0" presId="urn:microsoft.com/office/officeart/2005/8/layout/pyramid1"/>
    <dgm:cxn modelId="{1D508077-C46F-4808-9E47-B71ABC2789E4}" type="presParOf" srcId="{1FD5C62E-7548-424F-BE96-ADDBD6396FEF}" destId="{D971924D-1665-453E-B489-FC4A92BDEFCC}" srcOrd="0" destOrd="0" presId="urn:microsoft.com/office/officeart/2005/8/layout/pyramid1"/>
    <dgm:cxn modelId="{07D0FD55-71F5-4115-ACA2-82428E3214B2}" type="presParOf" srcId="{1FD5C62E-7548-424F-BE96-ADDBD6396FEF}" destId="{256BCF9F-A9AE-4B57-AE43-DB41C5646DF1}"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ECC27-7622-41F0-9716-378714BFCEAA}">
      <dsp:nvSpPr>
        <dsp:cNvPr id="0" name=""/>
        <dsp:cNvSpPr/>
      </dsp:nvSpPr>
      <dsp:spPr>
        <a:xfrm>
          <a:off x="3669614" y="0"/>
          <a:ext cx="1481751" cy="815691"/>
        </a:xfrm>
        <a:prstGeom prst="trapezoid">
          <a:avLst>
            <a:gd name="adj" fmla="val 6128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kern="1200" cap="none" normalizeH="0" baseline="0" dirty="0" smtClean="0">
              <a:ln/>
              <a:effectLst/>
              <a:latin typeface="Arial" panose="020B0604020202020204" pitchFamily="34" charset="0"/>
            </a:rPr>
            <a:t>Alaptörvény</a:t>
          </a:r>
        </a:p>
      </dsp:txBody>
      <dsp:txXfrm>
        <a:off x="3669614" y="0"/>
        <a:ext cx="1481751" cy="815691"/>
      </dsp:txXfrm>
    </dsp:sp>
    <dsp:sp modelId="{FB9E43B5-DAE2-4DF4-967A-FA0C7F39C9A9}">
      <dsp:nvSpPr>
        <dsp:cNvPr id="0" name=""/>
        <dsp:cNvSpPr/>
      </dsp:nvSpPr>
      <dsp:spPr>
        <a:xfrm rot="10800000">
          <a:off x="5420554" y="816433"/>
          <a:ext cx="3258426" cy="792003"/>
        </a:xfrm>
        <a:prstGeom prst="nonIsoscelesTrapezoid">
          <a:avLst>
            <a:gd name="adj1" fmla="val 0"/>
            <a:gd name="adj2" fmla="val 6128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hu-HU" sz="1400" b="1" kern="1200" dirty="0" smtClean="0">
              <a:effectLst/>
            </a:rPr>
            <a:t>1996. évi XXXI. törvény </a:t>
          </a:r>
          <a:r>
            <a:rPr lang="hu-HU" sz="1400" b="0" kern="1200" dirty="0" smtClean="0">
              <a:solidFill>
                <a:srgbClr val="8A0000"/>
              </a:solidFill>
              <a:effectLst/>
            </a:rPr>
            <a:t>a tűz elleni védekezésről</a:t>
          </a:r>
          <a:r>
            <a:rPr lang="hu-HU" sz="1400" b="0" kern="1200" dirty="0" smtClean="0">
              <a:effectLst/>
            </a:rPr>
            <a:t>, a műszaki mentésről és a tűzoltóságról</a:t>
          </a:r>
          <a:endParaRPr lang="hu-HU" sz="1400" b="0" kern="1200" dirty="0"/>
        </a:p>
      </dsp:txBody>
      <dsp:txXfrm rot="10800000">
        <a:off x="5877759" y="816433"/>
        <a:ext cx="2789813" cy="792003"/>
      </dsp:txXfrm>
    </dsp:sp>
    <dsp:sp modelId="{E1E04A33-2248-406A-98FE-817004FF8A82}">
      <dsp:nvSpPr>
        <dsp:cNvPr id="0" name=""/>
        <dsp:cNvSpPr/>
      </dsp:nvSpPr>
      <dsp:spPr>
        <a:xfrm>
          <a:off x="2928738" y="815690"/>
          <a:ext cx="2963503" cy="815691"/>
        </a:xfrm>
        <a:prstGeom prst="trapezoid">
          <a:avLst>
            <a:gd name="adj" fmla="val 61280"/>
          </a:avLst>
        </a:prstGeom>
        <a:solidFill>
          <a:schemeClr val="accent2">
            <a:hueOff val="-2880000"/>
            <a:satOff val="-10001"/>
            <a:lumOff val="1200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kern="1200" cap="none" normalizeH="0" baseline="0" dirty="0" smtClean="0">
              <a:ln/>
              <a:effectLst/>
              <a:latin typeface="Arial" panose="020B0604020202020204" pitchFamily="34" charset="0"/>
            </a:rPr>
            <a:t>Országgyűlés</a:t>
          </a:r>
          <a:br>
            <a:rPr kumimoji="0" lang="hu-HU" altLang="hu-HU" sz="1800" b="1" i="0" u="none" strike="noStrike" kern="1200" cap="none" normalizeH="0" baseline="0" dirty="0" smtClean="0">
              <a:ln/>
              <a:effectLst/>
              <a:latin typeface="Arial" panose="020B0604020202020204" pitchFamily="34" charset="0"/>
            </a:rPr>
          </a:br>
          <a:r>
            <a:rPr kumimoji="0" lang="hu-HU" altLang="hu-HU" sz="1800" b="0" i="0" u="none" strike="noStrike" kern="1200" cap="none" normalizeH="0" baseline="0" dirty="0" smtClean="0">
              <a:ln/>
              <a:effectLst/>
              <a:latin typeface="Arial" panose="020B0604020202020204" pitchFamily="34" charset="0"/>
            </a:rPr>
            <a:t>(törvények)</a:t>
          </a:r>
        </a:p>
      </dsp:txBody>
      <dsp:txXfrm>
        <a:off x="3447351" y="815690"/>
        <a:ext cx="1926277" cy="815691"/>
      </dsp:txXfrm>
    </dsp:sp>
    <dsp:sp modelId="{4D0B0748-AD18-45A4-95DE-1FE5DBA1D6CC}">
      <dsp:nvSpPr>
        <dsp:cNvPr id="0" name=""/>
        <dsp:cNvSpPr/>
      </dsp:nvSpPr>
      <dsp:spPr>
        <a:xfrm>
          <a:off x="2187862" y="1631381"/>
          <a:ext cx="4445255" cy="815691"/>
        </a:xfrm>
        <a:prstGeom prst="trapezoid">
          <a:avLst>
            <a:gd name="adj" fmla="val 61280"/>
          </a:avLst>
        </a:prstGeom>
        <a:solidFill>
          <a:schemeClr val="accent2">
            <a:hueOff val="-5760000"/>
            <a:satOff val="-20001"/>
            <a:lumOff val="2400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kern="1200" cap="none" normalizeH="0" baseline="0" dirty="0" smtClean="0">
              <a:ln/>
              <a:effectLst/>
              <a:latin typeface="Arial" panose="020B0604020202020204" pitchFamily="34" charset="0"/>
            </a:rPr>
            <a:t>Kormányrendeletek</a:t>
          </a:r>
        </a:p>
      </dsp:txBody>
      <dsp:txXfrm>
        <a:off x="2965782" y="1631381"/>
        <a:ext cx="2889415" cy="815691"/>
      </dsp:txXfrm>
    </dsp:sp>
    <dsp:sp modelId="{4F1474D2-5EC3-4246-B44B-1CBACBF0764A}">
      <dsp:nvSpPr>
        <dsp:cNvPr id="0" name=""/>
        <dsp:cNvSpPr/>
      </dsp:nvSpPr>
      <dsp:spPr>
        <a:xfrm>
          <a:off x="1446966" y="2447073"/>
          <a:ext cx="5927046" cy="815691"/>
        </a:xfrm>
        <a:prstGeom prst="trapezoid">
          <a:avLst>
            <a:gd name="adj" fmla="val 61280"/>
          </a:avLst>
        </a:prstGeom>
        <a:solidFill>
          <a:schemeClr val="accent2">
            <a:hueOff val="-8640000"/>
            <a:satOff val="-30002"/>
            <a:lumOff val="3600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1800" b="1" i="0" u="none" strike="noStrike" kern="1200" cap="none" normalizeH="0" baseline="0" dirty="0" smtClean="0">
              <a:ln/>
              <a:effectLst/>
              <a:latin typeface="Arial" panose="020B0604020202020204" pitchFamily="34" charset="0"/>
            </a:rPr>
            <a:t>Szakmai Minisztériumok</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1800" b="0" i="0" u="none" strike="noStrike" kern="1200" cap="none" normalizeH="0" baseline="0" dirty="0" smtClean="0">
              <a:ln/>
              <a:effectLst/>
              <a:latin typeface="Arial" panose="020B0604020202020204" pitchFamily="34" charset="0"/>
            </a:rPr>
            <a:t>(Belügyminisztérium)</a:t>
          </a:r>
        </a:p>
      </dsp:txBody>
      <dsp:txXfrm>
        <a:off x="2484199" y="2447073"/>
        <a:ext cx="3852580" cy="815691"/>
      </dsp:txXfrm>
    </dsp:sp>
    <dsp:sp modelId="{F1B312D8-40F6-49B1-A429-1F08664D91F0}">
      <dsp:nvSpPr>
        <dsp:cNvPr id="0" name=""/>
        <dsp:cNvSpPr/>
      </dsp:nvSpPr>
      <dsp:spPr>
        <a:xfrm>
          <a:off x="706085" y="3262764"/>
          <a:ext cx="7408808" cy="815691"/>
        </a:xfrm>
        <a:prstGeom prst="trapezoid">
          <a:avLst>
            <a:gd name="adj" fmla="val 61280"/>
          </a:avLst>
        </a:prstGeom>
        <a:solidFill>
          <a:schemeClr val="accent2">
            <a:hueOff val="-11520000"/>
            <a:satOff val="-40002"/>
            <a:lumOff val="4800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R="0" lvl="0" algn="ctr" defTabSz="800100" rtl="0" eaLnBrk="0" fontAlgn="base" latinLnBrk="0" hangingPunct="0">
            <a:lnSpc>
              <a:spcPct val="90000"/>
            </a:lnSpc>
            <a:spcBef>
              <a:spcPct val="0"/>
            </a:spcBef>
            <a:spcAft>
              <a:spcPct val="35000"/>
            </a:spcAft>
            <a:buClrTx/>
            <a:buSzTx/>
            <a:buFontTx/>
            <a:tabLst/>
          </a:pPr>
          <a:r>
            <a:rPr kumimoji="0" lang="hu-HU" altLang="hu-HU" sz="1800" b="1" i="0" u="none" strike="noStrike" kern="1200" cap="none" normalizeH="0" baseline="0" dirty="0" smtClean="0">
              <a:ln/>
              <a:effectLst/>
              <a:latin typeface="Arial" panose="020B0604020202020204" pitchFamily="34" charset="0"/>
            </a:rPr>
            <a:t>Országos szervezetek – OKF</a:t>
          </a:r>
          <a:br>
            <a:rPr kumimoji="0" lang="hu-HU" altLang="hu-HU" sz="1800" b="1" i="0" u="none" strike="noStrike" kern="1200" cap="none" normalizeH="0" baseline="0" dirty="0" smtClean="0">
              <a:ln/>
              <a:effectLst/>
              <a:latin typeface="Arial" panose="020B0604020202020204" pitchFamily="34" charset="0"/>
            </a:rPr>
          </a:br>
          <a:r>
            <a:rPr kumimoji="0" lang="hu-HU" altLang="hu-HU" sz="1800" b="1" i="0" u="none" strike="noStrike" kern="1200" cap="none" normalizeH="0" baseline="0" dirty="0" smtClean="0">
              <a:ln/>
              <a:effectLst/>
              <a:latin typeface="Arial" panose="020B0604020202020204" pitchFamily="34" charset="0"/>
            </a:rPr>
            <a:t>Belső szabályozók</a:t>
          </a:r>
          <a:br>
            <a:rPr kumimoji="0" lang="hu-HU" altLang="hu-HU" sz="1800" b="1" i="0" u="none" strike="noStrike" kern="1200" cap="none" normalizeH="0" baseline="0" dirty="0" smtClean="0">
              <a:ln/>
              <a:effectLst/>
              <a:latin typeface="Arial" panose="020B0604020202020204" pitchFamily="34" charset="0"/>
            </a:rPr>
          </a:br>
          <a:r>
            <a:rPr kumimoji="0" lang="hu-HU" altLang="hu-HU" sz="1800" b="0" i="0" u="none" strike="noStrike" kern="1200" cap="none" normalizeH="0" baseline="0" dirty="0" smtClean="0">
              <a:ln/>
              <a:effectLst/>
              <a:latin typeface="Arial" panose="020B0604020202020204" pitchFamily="34" charset="0"/>
            </a:rPr>
            <a:t>(utasítások, intézkedések)</a:t>
          </a:r>
        </a:p>
      </dsp:txBody>
      <dsp:txXfrm>
        <a:off x="2002627" y="3262764"/>
        <a:ext cx="4815725" cy="815691"/>
      </dsp:txXfrm>
    </dsp:sp>
    <dsp:sp modelId="{D971924D-1665-453E-B489-FC4A92BDEFCC}">
      <dsp:nvSpPr>
        <dsp:cNvPr id="0" name=""/>
        <dsp:cNvSpPr/>
      </dsp:nvSpPr>
      <dsp:spPr>
        <a:xfrm>
          <a:off x="3863" y="4078455"/>
          <a:ext cx="8813252" cy="815691"/>
        </a:xfrm>
        <a:prstGeom prst="trapezoid">
          <a:avLst>
            <a:gd name="adj" fmla="val 61280"/>
          </a:avLst>
        </a:prstGeom>
        <a:solidFill>
          <a:schemeClr val="accent2">
            <a:hueOff val="-14400000"/>
            <a:satOff val="-50003"/>
            <a:lumOff val="6000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R="0" lvl="0" algn="ctr" defTabSz="800100" rtl="0" eaLnBrk="0" fontAlgn="base" latinLnBrk="0" hangingPunct="0">
            <a:lnSpc>
              <a:spcPct val="90000"/>
            </a:lnSpc>
            <a:spcBef>
              <a:spcPct val="0"/>
            </a:spcBef>
            <a:spcAft>
              <a:spcPct val="35000"/>
            </a:spcAft>
            <a:buClrTx/>
            <a:buSzTx/>
            <a:buFontTx/>
            <a:tabLst/>
          </a:pPr>
          <a:r>
            <a:rPr kumimoji="0" lang="hu-HU" altLang="hu-HU" sz="1800" b="1" i="0" u="none" strike="noStrike" kern="1200" cap="none" normalizeH="0" baseline="0" dirty="0" smtClean="0">
              <a:ln/>
              <a:effectLst/>
              <a:latin typeface="Arial" panose="020B0604020202020204" pitchFamily="34" charset="0"/>
            </a:rPr>
            <a:t>Területi szervezetek</a:t>
          </a:r>
          <a:br>
            <a:rPr kumimoji="0" lang="hu-HU" altLang="hu-HU" sz="1800" b="1" i="0" u="none" strike="noStrike" kern="1200" cap="none" normalizeH="0" baseline="0" dirty="0" smtClean="0">
              <a:ln/>
              <a:effectLst/>
              <a:latin typeface="Arial" panose="020B0604020202020204" pitchFamily="34" charset="0"/>
            </a:rPr>
          </a:br>
          <a:r>
            <a:rPr kumimoji="0" lang="hu-HU" altLang="hu-HU" sz="1800" b="1" i="0" u="none" strike="noStrike" kern="1200" cap="none" normalizeH="0" baseline="0" dirty="0" smtClean="0">
              <a:ln/>
              <a:effectLst/>
              <a:latin typeface="Arial" panose="020B0604020202020204" pitchFamily="34" charset="0"/>
            </a:rPr>
            <a:t>Igazgatóságok</a:t>
          </a:r>
          <a:br>
            <a:rPr kumimoji="0" lang="hu-HU" altLang="hu-HU" sz="1800" b="1" i="0" u="none" strike="noStrike" kern="1200" cap="none" normalizeH="0" baseline="0" dirty="0" smtClean="0">
              <a:ln/>
              <a:effectLst/>
              <a:latin typeface="Arial" panose="020B0604020202020204" pitchFamily="34" charset="0"/>
            </a:rPr>
          </a:br>
          <a:r>
            <a:rPr kumimoji="0" lang="hu-HU" altLang="hu-HU" sz="1800" b="0" i="0" u="none" strike="noStrike" kern="1200" cap="none" normalizeH="0" baseline="0" dirty="0" smtClean="0">
              <a:ln/>
              <a:effectLst/>
              <a:latin typeface="Arial" panose="020B0604020202020204" pitchFamily="34" charset="0"/>
            </a:rPr>
            <a:t>(utasítások, intézkedések)</a:t>
          </a:r>
        </a:p>
      </dsp:txBody>
      <dsp:txXfrm>
        <a:off x="1546182" y="4078455"/>
        <a:ext cx="5728614" cy="81569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hu-HU" altLang="hu-HU"/>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hu-HU" altLang="hu-HU"/>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hu-HU" altLang="hu-HU" noProof="0" smtClean="0"/>
              <a:t>Mintaszöveg szerkesztése</a:t>
            </a:r>
          </a:p>
          <a:p>
            <a:pPr lvl="1"/>
            <a:r>
              <a:rPr lang="hu-HU" altLang="hu-HU" noProof="0" smtClean="0"/>
              <a:t>Második szint</a:t>
            </a:r>
          </a:p>
          <a:p>
            <a:pPr lvl="2"/>
            <a:r>
              <a:rPr lang="hu-HU" altLang="hu-HU" noProof="0" smtClean="0"/>
              <a:t>Harmadik szint</a:t>
            </a:r>
          </a:p>
          <a:p>
            <a:pPr lvl="3"/>
            <a:r>
              <a:rPr lang="hu-HU" altLang="hu-HU" noProof="0" smtClean="0"/>
              <a:t>Negyedik szint</a:t>
            </a:r>
          </a:p>
          <a:p>
            <a:pPr lvl="4"/>
            <a:r>
              <a:rPr lang="hu-HU" altLang="hu-HU" noProof="0" smtClean="0"/>
              <a:t>Ötödik szint</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hu-HU" altLang="hu-HU"/>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95A2756-D9BD-4752-9EB0-33812E9092CC}" type="slidenum">
              <a:rPr lang="hu-HU" altLang="hu-HU"/>
              <a:pPr>
                <a:defRPr/>
              </a:pPr>
              <a:t>‹#›</a:t>
            </a:fld>
            <a:endParaRPr lang="hu-HU" altLang="hu-HU"/>
          </a:p>
        </p:txBody>
      </p:sp>
    </p:spTree>
    <p:extLst>
      <p:ext uri="{BB962C8B-B14F-4D97-AF65-F5344CB8AC3E}">
        <p14:creationId xmlns:p14="http://schemas.microsoft.com/office/powerpoint/2010/main" val="296358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Diakép helye 1"/>
          <p:cNvSpPr>
            <a:spLocks noGrp="1" noRot="1" noChangeAspect="1" noTextEdit="1"/>
          </p:cNvSpPr>
          <p:nvPr>
            <p:ph type="sldImg"/>
          </p:nvPr>
        </p:nvSpPr>
        <p:spPr>
          <a:ln/>
        </p:spPr>
      </p:sp>
      <p:sp>
        <p:nvSpPr>
          <p:cNvPr id="18434" name="Jegyzetek helye 2"/>
          <p:cNvSpPr>
            <a:spLocks noGrp="1"/>
          </p:cNvSpPr>
          <p:nvPr>
            <p:ph type="body" idx="1"/>
          </p:nvPr>
        </p:nvSpPr>
        <p:spPr>
          <a:noFill/>
        </p:spPr>
        <p:txBody>
          <a:bodyPr/>
          <a:lstStyle/>
          <a:p>
            <a:endParaRPr lang="hu-HU" altLang="hu-HU" smtClean="0">
              <a:latin typeface="Arial" charset="0"/>
            </a:endParaRPr>
          </a:p>
        </p:txBody>
      </p:sp>
      <p:sp>
        <p:nvSpPr>
          <p:cNvPr id="18435" name="Dia számának helye 3"/>
          <p:cNvSpPr>
            <a:spLocks noGrp="1"/>
          </p:cNvSpPr>
          <p:nvPr>
            <p:ph type="sldNum" sz="quarter" idx="5"/>
          </p:nvPr>
        </p:nvSpPr>
        <p:spPr>
          <a:noFill/>
          <a:ln>
            <a:miter lim="800000"/>
            <a:headEnd/>
            <a:tailEnd/>
          </a:ln>
        </p:spPr>
        <p:txBody>
          <a:bodyPr/>
          <a:lstStyle/>
          <a:p>
            <a:fld id="{4CC41AE0-D35C-401C-8867-10CD1B473FB2}" type="slidenum">
              <a:rPr lang="hu-HU" altLang="hu-HU" smtClean="0">
                <a:latin typeface="Arial" charset="0"/>
              </a:rPr>
              <a:pPr/>
              <a:t>2</a:t>
            </a:fld>
            <a:endParaRPr lang="hu-HU" altLang="hu-HU" smtClean="0">
              <a:latin typeface="Arial" charset="0"/>
            </a:endParaRPr>
          </a:p>
        </p:txBody>
      </p:sp>
    </p:spTree>
    <p:extLst>
      <p:ext uri="{BB962C8B-B14F-4D97-AF65-F5344CB8AC3E}">
        <p14:creationId xmlns:p14="http://schemas.microsoft.com/office/powerpoint/2010/main" val="2669752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miter lim="800000"/>
            <a:headEnd/>
            <a:tailEnd/>
          </a:ln>
        </p:spPr>
        <p:txBody>
          <a:bodyPr/>
          <a:lstStyle/>
          <a:p>
            <a:fld id="{0161FDA8-349C-4D90-92B8-1D8DA1206CD5}" type="slidenum">
              <a:rPr lang="hu-HU" altLang="hu-HU" smtClean="0">
                <a:latin typeface="Arial" charset="0"/>
              </a:rPr>
              <a:pPr/>
              <a:t>12</a:t>
            </a:fld>
            <a:endParaRPr lang="hu-HU" altLang="hu-HU" smtClean="0">
              <a:latin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970224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miter lim="800000"/>
            <a:headEnd/>
            <a:tailEnd/>
          </a:ln>
        </p:spPr>
        <p:txBody>
          <a:bodyPr/>
          <a:lstStyle/>
          <a:p>
            <a:fld id="{F4A94387-E51D-4F48-9582-FB31A2045C1B}" type="slidenum">
              <a:rPr lang="hu-HU" altLang="hu-HU" smtClean="0">
                <a:latin typeface="Arial" charset="0"/>
              </a:rPr>
              <a:pPr/>
              <a:t>13</a:t>
            </a:fld>
            <a:endParaRPr lang="hu-HU" altLang="hu-HU" smtClean="0">
              <a:latin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245748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miter lim="800000"/>
            <a:headEnd/>
            <a:tailEnd/>
          </a:ln>
        </p:spPr>
        <p:txBody>
          <a:bodyPr/>
          <a:lstStyle/>
          <a:p>
            <a:fld id="{E277935F-EF12-415B-880A-137C737935BD}" type="slidenum">
              <a:rPr lang="hu-HU" altLang="hu-HU" smtClean="0">
                <a:latin typeface="Arial" charset="0"/>
              </a:rPr>
              <a:pPr/>
              <a:t>14</a:t>
            </a:fld>
            <a:endParaRPr lang="hu-HU" altLang="hu-HU" smtClean="0">
              <a:latin typeface="Arial"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1133708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miter lim="800000"/>
            <a:headEnd/>
            <a:tailEnd/>
          </a:ln>
        </p:spPr>
        <p:txBody>
          <a:bodyPr/>
          <a:lstStyle/>
          <a:p>
            <a:fld id="{49C0D448-62A7-48E8-ADD2-574767938349}" type="slidenum">
              <a:rPr lang="hu-HU" altLang="hu-HU" smtClean="0">
                <a:latin typeface="Arial" charset="0"/>
              </a:rPr>
              <a:pPr/>
              <a:t>15</a:t>
            </a:fld>
            <a:endParaRPr lang="hu-HU" altLang="hu-HU" smtClean="0">
              <a:latin typeface="Arial" charset="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2650760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miter lim="800000"/>
            <a:headEnd/>
            <a:tailEnd/>
          </a:ln>
        </p:spPr>
        <p:txBody>
          <a:bodyPr/>
          <a:lstStyle/>
          <a:p>
            <a:fld id="{6F183BFC-8D7C-4DF9-BC96-918DCAD8F2BC}" type="slidenum">
              <a:rPr lang="hu-HU" altLang="hu-HU" smtClean="0">
                <a:latin typeface="Arial" charset="0"/>
              </a:rPr>
              <a:pPr/>
              <a:t>16</a:t>
            </a:fld>
            <a:endParaRPr lang="hu-HU" altLang="hu-HU" smtClean="0">
              <a:latin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4057287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miter lim="800000"/>
            <a:headEnd/>
            <a:tailEnd/>
          </a:ln>
        </p:spPr>
        <p:txBody>
          <a:bodyPr/>
          <a:lstStyle/>
          <a:p>
            <a:fld id="{1B485F9A-6849-4345-A9F0-219320479821}" type="slidenum">
              <a:rPr lang="hu-HU" altLang="hu-HU" smtClean="0">
                <a:latin typeface="Arial" charset="0"/>
              </a:rPr>
              <a:pPr/>
              <a:t>17</a:t>
            </a:fld>
            <a:endParaRPr lang="hu-HU" altLang="hu-HU" smtClean="0">
              <a:latin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1582282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miter lim="800000"/>
            <a:headEnd/>
            <a:tailEnd/>
          </a:ln>
        </p:spPr>
        <p:txBody>
          <a:bodyPr/>
          <a:lstStyle/>
          <a:p>
            <a:fld id="{9DACC85B-BE50-4914-9262-5569DEE8803D}" type="slidenum">
              <a:rPr lang="hu-HU" altLang="hu-HU" smtClean="0">
                <a:latin typeface="Arial" charset="0"/>
              </a:rPr>
              <a:pPr/>
              <a:t>18</a:t>
            </a:fld>
            <a:endParaRPr lang="hu-HU" altLang="hu-HU" smtClean="0">
              <a:latin typeface="Arial"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3119382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miter lim="800000"/>
            <a:headEnd/>
            <a:tailEnd/>
          </a:ln>
        </p:spPr>
        <p:txBody>
          <a:bodyPr/>
          <a:lstStyle/>
          <a:p>
            <a:fld id="{0A8FF91B-27A4-4AC6-B9E5-0465840C7801}" type="slidenum">
              <a:rPr lang="hu-HU" altLang="hu-HU" smtClean="0">
                <a:latin typeface="Arial" charset="0"/>
              </a:rPr>
              <a:pPr/>
              <a:t>19</a:t>
            </a:fld>
            <a:endParaRPr lang="hu-HU" altLang="hu-HU" smtClean="0">
              <a:latin typeface="Arial"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3637414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miter lim="800000"/>
            <a:headEnd/>
            <a:tailEnd/>
          </a:ln>
        </p:spPr>
        <p:txBody>
          <a:bodyPr/>
          <a:lstStyle/>
          <a:p>
            <a:fld id="{01A4D262-AF63-42FA-BF49-07A4ED261680}" type="slidenum">
              <a:rPr lang="hu-HU" altLang="hu-HU" smtClean="0">
                <a:latin typeface="Arial" charset="0"/>
              </a:rPr>
              <a:pPr/>
              <a:t>20</a:t>
            </a:fld>
            <a:endParaRPr lang="hu-HU" altLang="hu-HU" smtClean="0">
              <a:latin typeface="Arial"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3183011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miter lim="800000"/>
            <a:headEnd/>
            <a:tailEnd/>
          </a:ln>
        </p:spPr>
        <p:txBody>
          <a:bodyPr/>
          <a:lstStyle/>
          <a:p>
            <a:fld id="{AB84C0C7-89B8-47AE-B58D-E8E8DC3FA6AF}" type="slidenum">
              <a:rPr lang="hu-HU" altLang="hu-HU" smtClean="0">
                <a:latin typeface="Arial" charset="0"/>
              </a:rPr>
              <a:pPr/>
              <a:t>21</a:t>
            </a:fld>
            <a:endParaRPr lang="hu-HU" altLang="hu-HU" smtClean="0">
              <a:latin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51134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miter lim="800000"/>
            <a:headEnd/>
            <a:tailEnd/>
          </a:ln>
        </p:spPr>
        <p:txBody>
          <a:bodyPr/>
          <a:lstStyle/>
          <a:p>
            <a:fld id="{1E851355-E81E-44E0-9736-28404ECA49F5}" type="slidenum">
              <a:rPr lang="hu-HU" altLang="hu-HU" smtClean="0">
                <a:latin typeface="Arial" charset="0"/>
              </a:rPr>
              <a:pPr/>
              <a:t>3</a:t>
            </a:fld>
            <a:endParaRPr lang="hu-HU" altLang="hu-HU" smtClean="0">
              <a:latin typeface="Arial"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924772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miter lim="800000"/>
            <a:headEnd/>
            <a:tailEnd/>
          </a:ln>
        </p:spPr>
        <p:txBody>
          <a:bodyPr/>
          <a:lstStyle/>
          <a:p>
            <a:fld id="{6FCDF469-09E6-4441-B7CB-0B5D4BEF5664}" type="slidenum">
              <a:rPr lang="hu-HU" altLang="hu-HU" smtClean="0">
                <a:latin typeface="Arial" charset="0"/>
              </a:rPr>
              <a:pPr/>
              <a:t>22</a:t>
            </a:fld>
            <a:endParaRPr lang="hu-HU" altLang="hu-HU" smtClean="0">
              <a:latin typeface="Arial"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3599385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miter lim="800000"/>
            <a:headEnd/>
            <a:tailEnd/>
          </a:ln>
        </p:spPr>
        <p:txBody>
          <a:bodyPr/>
          <a:lstStyle/>
          <a:p>
            <a:fld id="{6B3A111F-0138-4E9E-8E4D-9E10FFD7E455}" type="slidenum">
              <a:rPr lang="hu-HU" altLang="hu-HU" smtClean="0">
                <a:latin typeface="Arial" charset="0"/>
              </a:rPr>
              <a:pPr/>
              <a:t>23</a:t>
            </a:fld>
            <a:endParaRPr lang="hu-HU" altLang="hu-HU" smtClean="0">
              <a:latin typeface="Arial" charset="0"/>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65686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miter lim="800000"/>
            <a:headEnd/>
            <a:tailEnd/>
          </a:ln>
        </p:spPr>
        <p:txBody>
          <a:bodyPr/>
          <a:lstStyle/>
          <a:p>
            <a:fld id="{80A265DF-D03B-4B24-A7AE-6D668C346E05}" type="slidenum">
              <a:rPr lang="hu-HU" altLang="hu-HU" smtClean="0">
                <a:latin typeface="Arial" charset="0"/>
              </a:rPr>
              <a:pPr/>
              <a:t>24</a:t>
            </a:fld>
            <a:endParaRPr lang="hu-HU" altLang="hu-HU" smtClean="0">
              <a:latin typeface="Arial"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3238587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miter lim="800000"/>
            <a:headEnd/>
            <a:tailEnd/>
          </a:ln>
        </p:spPr>
        <p:txBody>
          <a:bodyPr/>
          <a:lstStyle/>
          <a:p>
            <a:fld id="{F706FB50-A8B3-4F98-A3A8-8088F1476D22}" type="slidenum">
              <a:rPr lang="hu-HU" altLang="hu-HU" smtClean="0">
                <a:latin typeface="Arial" charset="0"/>
              </a:rPr>
              <a:pPr/>
              <a:t>25</a:t>
            </a:fld>
            <a:endParaRPr lang="hu-HU" altLang="hu-HU" smtClean="0">
              <a:latin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3471187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miter lim="800000"/>
            <a:headEnd/>
            <a:tailEnd/>
          </a:ln>
        </p:spPr>
        <p:txBody>
          <a:bodyPr/>
          <a:lstStyle/>
          <a:p>
            <a:fld id="{979919F1-B6B2-4812-910F-BBD1A935635F}" type="slidenum">
              <a:rPr lang="hu-HU" altLang="hu-HU" smtClean="0">
                <a:latin typeface="Arial" charset="0"/>
              </a:rPr>
              <a:pPr/>
              <a:t>27</a:t>
            </a:fld>
            <a:endParaRPr lang="hu-HU" altLang="hu-HU" smtClean="0">
              <a:latin typeface="Arial"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2533405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miter lim="800000"/>
            <a:headEnd/>
            <a:tailEnd/>
          </a:ln>
        </p:spPr>
        <p:txBody>
          <a:bodyPr/>
          <a:lstStyle/>
          <a:p>
            <a:fld id="{376C1FB3-2212-4CE2-AD26-DD6FD9528E28}" type="slidenum">
              <a:rPr lang="hu-HU" altLang="hu-HU" smtClean="0">
                <a:latin typeface="Arial" charset="0"/>
              </a:rPr>
              <a:pPr/>
              <a:t>28</a:t>
            </a:fld>
            <a:endParaRPr lang="hu-HU" altLang="hu-HU" smtClean="0">
              <a:latin typeface="Arial" charset="0"/>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1703707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miter lim="800000"/>
            <a:headEnd/>
            <a:tailEnd/>
          </a:ln>
        </p:spPr>
        <p:txBody>
          <a:bodyPr/>
          <a:lstStyle/>
          <a:p>
            <a:fld id="{715F53F7-D4DF-4EC1-B127-B0EB9E1ED425}" type="slidenum">
              <a:rPr lang="hu-HU" altLang="hu-HU" smtClean="0">
                <a:latin typeface="Arial" charset="0"/>
              </a:rPr>
              <a:pPr/>
              <a:t>29</a:t>
            </a:fld>
            <a:endParaRPr lang="hu-HU" altLang="hu-HU" smtClean="0">
              <a:latin typeface="Arial"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pPr eaLnBrk="1" hangingPunct="1"/>
            <a:r>
              <a:rPr lang="hu-HU" altLang="hu-HU" smtClean="0">
                <a:latin typeface="Arial" charset="0"/>
              </a:rPr>
              <a:t>A besorolás alapelve a közútra vetített távolság. A meglévő és leendő őrsök esetében az őrs székhelye kerül figyelembevételre a felosztásnál.</a:t>
            </a:r>
          </a:p>
          <a:p>
            <a:pPr eaLnBrk="1" hangingPunct="1"/>
            <a:endParaRPr lang="hu-HU" altLang="hu-HU" smtClean="0">
              <a:latin typeface="Arial" charset="0"/>
            </a:endParaRPr>
          </a:p>
        </p:txBody>
      </p:sp>
    </p:spTree>
    <p:extLst>
      <p:ext uri="{BB962C8B-B14F-4D97-AF65-F5344CB8AC3E}">
        <p14:creationId xmlns:p14="http://schemas.microsoft.com/office/powerpoint/2010/main" val="1981779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miter lim="800000"/>
            <a:headEnd/>
            <a:tailEnd/>
          </a:ln>
        </p:spPr>
        <p:txBody>
          <a:bodyPr/>
          <a:lstStyle/>
          <a:p>
            <a:fld id="{2CC6DDE3-5207-46B9-8C6D-3BFFA98D47D4}" type="slidenum">
              <a:rPr lang="hu-HU" altLang="hu-HU" smtClean="0">
                <a:latin typeface="Arial" charset="0"/>
              </a:rPr>
              <a:pPr/>
              <a:t>30</a:t>
            </a:fld>
            <a:endParaRPr lang="hu-HU" altLang="hu-HU" smtClean="0">
              <a:latin typeface="Arial" charset="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3007935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miter lim="800000"/>
            <a:headEnd/>
            <a:tailEnd/>
          </a:ln>
        </p:spPr>
        <p:txBody>
          <a:bodyPr/>
          <a:lstStyle/>
          <a:p>
            <a:fld id="{25A01C39-BAA0-44AB-BBCF-049AEB049D7B}" type="slidenum">
              <a:rPr lang="hu-HU" altLang="hu-HU" smtClean="0">
                <a:latin typeface="Arial" charset="0"/>
              </a:rPr>
              <a:pPr/>
              <a:t>31</a:t>
            </a:fld>
            <a:endParaRPr lang="hu-HU" altLang="hu-HU" smtClean="0">
              <a:latin typeface="Arial" charset="0"/>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1663427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miter lim="800000"/>
            <a:headEnd/>
            <a:tailEnd/>
          </a:ln>
        </p:spPr>
        <p:txBody>
          <a:bodyPr/>
          <a:lstStyle/>
          <a:p>
            <a:fld id="{71AE1800-DA48-4B19-92B7-48CC1CA0E3A1}" type="slidenum">
              <a:rPr lang="hu-HU" altLang="hu-HU" smtClean="0">
                <a:latin typeface="Arial" charset="0"/>
              </a:rPr>
              <a:pPr/>
              <a:t>32</a:t>
            </a:fld>
            <a:endParaRPr lang="hu-HU" altLang="hu-HU" smtClean="0">
              <a:latin typeface="Arial"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65595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miter lim="800000"/>
            <a:headEnd/>
            <a:tailEnd/>
          </a:ln>
        </p:spPr>
        <p:txBody>
          <a:bodyPr/>
          <a:lstStyle/>
          <a:p>
            <a:fld id="{63B969B3-6286-426D-A914-8A8E26214239}" type="slidenum">
              <a:rPr lang="hu-HU" altLang="hu-HU" smtClean="0">
                <a:latin typeface="Arial" charset="0"/>
              </a:rPr>
              <a:pPr/>
              <a:t>5</a:t>
            </a:fld>
            <a:endParaRPr lang="hu-HU" altLang="hu-HU" smtClean="0">
              <a:latin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4281214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miter lim="800000"/>
            <a:headEnd/>
            <a:tailEnd/>
          </a:ln>
        </p:spPr>
        <p:txBody>
          <a:bodyPr/>
          <a:lstStyle/>
          <a:p>
            <a:fld id="{C40AF831-7728-4DCF-B6F3-1E25049CDDA2}" type="slidenum">
              <a:rPr lang="hu-HU" altLang="hu-HU" smtClean="0">
                <a:latin typeface="Arial" charset="0"/>
              </a:rPr>
              <a:pPr/>
              <a:t>33</a:t>
            </a:fld>
            <a:endParaRPr lang="hu-HU" altLang="hu-HU" smtClean="0">
              <a:latin typeface="Arial" charset="0"/>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4025401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miter lim="800000"/>
            <a:headEnd/>
            <a:tailEnd/>
          </a:ln>
        </p:spPr>
        <p:txBody>
          <a:bodyPr/>
          <a:lstStyle/>
          <a:p>
            <a:fld id="{461F6A8D-E0F9-4314-8A50-F20ACDDB6F36}" type="slidenum">
              <a:rPr lang="hu-HU" altLang="hu-HU" smtClean="0">
                <a:latin typeface="Arial" charset="0"/>
              </a:rPr>
              <a:pPr/>
              <a:t>34</a:t>
            </a:fld>
            <a:endParaRPr lang="hu-HU" altLang="hu-HU" smtClean="0">
              <a:latin typeface="Arial" charset="0"/>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2464223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miter lim="800000"/>
            <a:headEnd/>
            <a:tailEnd/>
          </a:ln>
        </p:spPr>
        <p:txBody>
          <a:bodyPr/>
          <a:lstStyle/>
          <a:p>
            <a:fld id="{D6A73DFE-F8E7-4499-A285-33E18F42B5E9}" type="slidenum">
              <a:rPr lang="hu-HU" altLang="hu-HU" smtClean="0">
                <a:latin typeface="Arial" charset="0"/>
              </a:rPr>
              <a:pPr/>
              <a:t>35</a:t>
            </a:fld>
            <a:endParaRPr lang="hu-HU" altLang="hu-HU" smtClean="0">
              <a:latin typeface="Arial" charset="0"/>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4087247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miter lim="800000"/>
            <a:headEnd/>
            <a:tailEnd/>
          </a:ln>
        </p:spPr>
        <p:txBody>
          <a:bodyPr/>
          <a:lstStyle/>
          <a:p>
            <a:fld id="{51A80D49-8639-49CA-BFB1-78CC46CB6988}" type="slidenum">
              <a:rPr lang="hu-HU" altLang="hu-HU" smtClean="0">
                <a:latin typeface="Arial" charset="0"/>
              </a:rPr>
              <a:pPr/>
              <a:t>36</a:t>
            </a:fld>
            <a:endParaRPr lang="hu-HU" altLang="hu-HU" smtClean="0">
              <a:latin typeface="Arial" charset="0"/>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70222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miter lim="800000"/>
            <a:headEnd/>
            <a:tailEnd/>
          </a:ln>
        </p:spPr>
        <p:txBody>
          <a:bodyPr/>
          <a:lstStyle/>
          <a:p>
            <a:fld id="{EB6CF2A0-FF0F-4DDD-B09D-3C12CBDE7EDB}" type="slidenum">
              <a:rPr lang="hu-HU" altLang="hu-HU" smtClean="0">
                <a:latin typeface="Arial" charset="0"/>
              </a:rPr>
              <a:pPr/>
              <a:t>37</a:t>
            </a:fld>
            <a:endParaRPr lang="hu-HU" altLang="hu-HU" smtClean="0">
              <a:latin typeface="Arial" charset="0"/>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2600071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miter lim="800000"/>
            <a:headEnd/>
            <a:tailEnd/>
          </a:ln>
        </p:spPr>
        <p:txBody>
          <a:bodyPr/>
          <a:lstStyle/>
          <a:p>
            <a:fld id="{F6DE0464-6FD7-4BB8-957E-65A865F2E4E1}" type="slidenum">
              <a:rPr lang="hu-HU" altLang="hu-HU" smtClean="0">
                <a:latin typeface="Arial" charset="0"/>
              </a:rPr>
              <a:pPr/>
              <a:t>38</a:t>
            </a:fld>
            <a:endParaRPr lang="hu-HU" altLang="hu-HU" smtClean="0">
              <a:latin typeface="Arial"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111507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miter lim="800000"/>
            <a:headEnd/>
            <a:tailEnd/>
          </a:ln>
        </p:spPr>
        <p:txBody>
          <a:bodyPr/>
          <a:lstStyle/>
          <a:p>
            <a:fld id="{E514165B-D67E-4789-8803-7ECACA926064}" type="slidenum">
              <a:rPr lang="hu-HU" altLang="hu-HU" smtClean="0">
                <a:latin typeface="Arial" charset="0"/>
              </a:rPr>
              <a:pPr/>
              <a:t>39</a:t>
            </a:fld>
            <a:endParaRPr lang="hu-HU" altLang="hu-HU" smtClean="0">
              <a:latin typeface="Arial"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2534271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miter lim="800000"/>
            <a:headEnd/>
            <a:tailEnd/>
          </a:ln>
        </p:spPr>
        <p:txBody>
          <a:bodyPr/>
          <a:lstStyle/>
          <a:p>
            <a:fld id="{63C8F68B-17E5-491A-99A9-8202AA502193}" type="slidenum">
              <a:rPr lang="hu-HU" altLang="hu-HU" smtClean="0">
                <a:latin typeface="Arial" charset="0"/>
              </a:rPr>
              <a:pPr/>
              <a:t>40</a:t>
            </a:fld>
            <a:endParaRPr lang="hu-HU" altLang="hu-HU" smtClean="0">
              <a:latin typeface="Arial" charset="0"/>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2619592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miter lim="800000"/>
            <a:headEnd/>
            <a:tailEnd/>
          </a:ln>
        </p:spPr>
        <p:txBody>
          <a:bodyPr/>
          <a:lstStyle/>
          <a:p>
            <a:fld id="{B0DB9F42-AF99-48A6-B540-12C88A9D2625}" type="slidenum">
              <a:rPr lang="hu-HU" altLang="hu-HU" smtClean="0">
                <a:latin typeface="Arial" charset="0"/>
              </a:rPr>
              <a:pPr/>
              <a:t>41</a:t>
            </a:fld>
            <a:endParaRPr lang="hu-HU" altLang="hu-HU" smtClean="0">
              <a:latin typeface="Arial" charset="0"/>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4025958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miter lim="800000"/>
            <a:headEnd/>
            <a:tailEnd/>
          </a:ln>
        </p:spPr>
        <p:txBody>
          <a:bodyPr/>
          <a:lstStyle/>
          <a:p>
            <a:fld id="{E729CF2C-A50D-4F3B-BCDB-77667AE2A35A}" type="slidenum">
              <a:rPr lang="hu-HU" altLang="hu-HU" smtClean="0">
                <a:latin typeface="Arial" charset="0"/>
              </a:rPr>
              <a:pPr/>
              <a:t>42</a:t>
            </a:fld>
            <a:endParaRPr lang="hu-HU" altLang="hu-HU" smtClean="0">
              <a:latin typeface="Arial" charset="0"/>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4196951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miter lim="800000"/>
            <a:headEnd/>
            <a:tailEnd/>
          </a:ln>
        </p:spPr>
        <p:txBody>
          <a:bodyPr/>
          <a:lstStyle/>
          <a:p>
            <a:fld id="{0ECB2F8E-8E5C-42B4-8006-3530B8DF0E43}" type="slidenum">
              <a:rPr lang="hu-HU" altLang="hu-HU" smtClean="0">
                <a:latin typeface="Arial" charset="0"/>
              </a:rPr>
              <a:pPr/>
              <a:t>6</a:t>
            </a:fld>
            <a:endParaRPr lang="hu-HU" altLang="hu-HU" smtClean="0">
              <a:latin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1978298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miter lim="800000"/>
            <a:headEnd/>
            <a:tailEnd/>
          </a:ln>
        </p:spPr>
        <p:txBody>
          <a:bodyPr/>
          <a:lstStyle/>
          <a:p>
            <a:fld id="{C22D5C76-30C2-4F91-A230-AD2C316470A6}" type="slidenum">
              <a:rPr lang="hu-HU" altLang="hu-HU" smtClean="0">
                <a:latin typeface="Arial" charset="0"/>
              </a:rPr>
              <a:pPr/>
              <a:t>43</a:t>
            </a:fld>
            <a:endParaRPr lang="hu-HU" altLang="hu-HU" smtClean="0">
              <a:latin typeface="Arial" charset="0"/>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3975870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miter lim="800000"/>
            <a:headEnd/>
            <a:tailEnd/>
          </a:ln>
        </p:spPr>
        <p:txBody>
          <a:bodyPr/>
          <a:lstStyle/>
          <a:p>
            <a:fld id="{32498784-7367-41B6-8C41-EDC686FBE508}" type="slidenum">
              <a:rPr lang="hu-HU" altLang="hu-HU" smtClean="0">
                <a:latin typeface="Arial" charset="0"/>
              </a:rPr>
              <a:pPr/>
              <a:t>44</a:t>
            </a:fld>
            <a:endParaRPr lang="hu-HU" altLang="hu-HU" smtClean="0">
              <a:latin typeface="Arial" charset="0"/>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35913361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miter lim="800000"/>
            <a:headEnd/>
            <a:tailEnd/>
          </a:ln>
        </p:spPr>
        <p:txBody>
          <a:bodyPr/>
          <a:lstStyle/>
          <a:p>
            <a:fld id="{DC03022B-6CE8-4E2B-81FB-06E66E19DBF2}" type="slidenum">
              <a:rPr lang="hu-HU" altLang="hu-HU" smtClean="0">
                <a:latin typeface="Arial" charset="0"/>
              </a:rPr>
              <a:pPr/>
              <a:t>45</a:t>
            </a:fld>
            <a:endParaRPr lang="hu-HU" altLang="hu-HU" smtClean="0">
              <a:latin typeface="Arial" charset="0"/>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15445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miter lim="800000"/>
            <a:headEnd/>
            <a:tailEnd/>
          </a:ln>
        </p:spPr>
        <p:txBody>
          <a:bodyPr/>
          <a:lstStyle/>
          <a:p>
            <a:fld id="{83261538-155F-4F8B-BB53-2B50E03E8029}" type="slidenum">
              <a:rPr lang="hu-HU" altLang="hu-HU" smtClean="0">
                <a:latin typeface="Arial" charset="0"/>
              </a:rPr>
              <a:pPr/>
              <a:t>7</a:t>
            </a:fld>
            <a:endParaRPr lang="hu-HU" altLang="hu-HU" smtClean="0">
              <a:latin typeface="Arial"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1797494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miter lim="800000"/>
            <a:headEnd/>
            <a:tailEnd/>
          </a:ln>
        </p:spPr>
        <p:txBody>
          <a:bodyPr/>
          <a:lstStyle/>
          <a:p>
            <a:fld id="{2B5C8233-2A2E-4CF7-A530-507640F066DA}" type="slidenum">
              <a:rPr lang="hu-HU" altLang="hu-HU" smtClean="0">
                <a:latin typeface="Arial" charset="0"/>
              </a:rPr>
              <a:pPr/>
              <a:t>8</a:t>
            </a:fld>
            <a:endParaRPr lang="hu-HU" altLang="hu-HU" smtClean="0">
              <a:latin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190052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miter lim="800000"/>
            <a:headEnd/>
            <a:tailEnd/>
          </a:ln>
        </p:spPr>
        <p:txBody>
          <a:bodyPr/>
          <a:lstStyle/>
          <a:p>
            <a:fld id="{D1A48EE5-C25E-4390-B0F0-9E01A0FFCA5E}" type="slidenum">
              <a:rPr lang="hu-HU" altLang="hu-HU" smtClean="0">
                <a:latin typeface="Arial" charset="0"/>
              </a:rPr>
              <a:pPr/>
              <a:t>9</a:t>
            </a:fld>
            <a:endParaRPr lang="hu-HU" altLang="hu-HU" smtClean="0">
              <a:latin typeface="Arial"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1915458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miter lim="800000"/>
            <a:headEnd/>
            <a:tailEnd/>
          </a:ln>
        </p:spPr>
        <p:txBody>
          <a:bodyPr/>
          <a:lstStyle/>
          <a:p>
            <a:fld id="{40AFE87A-6973-4E30-84E4-AE332EC83726}" type="slidenum">
              <a:rPr lang="hu-HU" altLang="hu-HU" smtClean="0">
                <a:latin typeface="Arial" charset="0"/>
              </a:rPr>
              <a:pPr/>
              <a:t>10</a:t>
            </a:fld>
            <a:endParaRPr lang="hu-HU" altLang="hu-HU" smtClean="0">
              <a:latin typeface="Arial"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147827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miter lim="800000"/>
            <a:headEnd/>
            <a:tailEnd/>
          </a:ln>
        </p:spPr>
        <p:txBody>
          <a:bodyPr/>
          <a:lstStyle/>
          <a:p>
            <a:fld id="{E574E1DA-26EC-4595-AE44-5FC8A2CF16B6}" type="slidenum">
              <a:rPr lang="hu-HU" altLang="hu-HU" smtClean="0">
                <a:latin typeface="Arial" charset="0"/>
              </a:rPr>
              <a:pPr/>
              <a:t>11</a:t>
            </a:fld>
            <a:endParaRPr lang="hu-HU" altLang="hu-HU" smtClean="0">
              <a:latin typeface="Arial"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791760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pPr>
              <a:defRPr/>
            </a:pPr>
            <a:fld id="{D9E5A1E4-6859-474C-9037-867A5E57525E}" type="slidenum">
              <a:rPr lang="hu-HU" altLang="hu-HU"/>
              <a:pPr>
                <a:defRPr/>
              </a:pPr>
              <a:t>‹#›</a:t>
            </a:fld>
            <a:endParaRPr lang="hu-HU" alt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pPr>
              <a:defRPr/>
            </a:pPr>
            <a:fld id="{6A1EE21F-2506-42A8-85C5-F689096EE6BA}" type="slidenum">
              <a:rPr lang="hu-HU" altLang="hu-HU"/>
              <a:pPr>
                <a:defRPr/>
              </a:pPr>
              <a:t>‹#›</a:t>
            </a:fld>
            <a:endParaRPr lang="hu-HU" alt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pPr>
              <a:defRPr/>
            </a:pPr>
            <a:fld id="{D4CB04A6-857B-47FD-BBE8-8ACE8AC58BBC}" type="slidenum">
              <a:rPr lang="hu-HU" altLang="hu-HU"/>
              <a:pPr>
                <a:defRPr/>
              </a:pPr>
              <a:t>‹#›</a:t>
            </a:fld>
            <a:endParaRPr lang="hu-HU" alt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pPr>
              <a:defRPr/>
            </a:pPr>
            <a:fld id="{EACCAA1B-6509-4909-91FC-A5B3FA8A5DB8}" type="slidenum">
              <a:rPr lang="hu-HU" altLang="hu-HU"/>
              <a:pPr>
                <a:defRPr/>
              </a:pPr>
              <a:t>‹#›</a:t>
            </a:fld>
            <a:endParaRPr lang="hu-HU" alt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8"/>
            <a:ext cx="78867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p:cNvSpPr>
            <a:spLocks noGrp="1" noChangeArrowheads="1"/>
          </p:cNvSpPr>
          <p:nvPr>
            <p:ph type="sldNum" sz="quarter" idx="12"/>
          </p:nvPr>
        </p:nvSpPr>
        <p:spPr>
          <a:ln/>
        </p:spPr>
        <p:txBody>
          <a:bodyPr/>
          <a:lstStyle>
            <a:lvl1pPr>
              <a:defRPr/>
            </a:lvl1pPr>
          </a:lstStyle>
          <a:p>
            <a:pPr>
              <a:defRPr/>
            </a:pPr>
            <a:fld id="{6E4359B9-8EED-4C33-B4F2-7768E528FECA}" type="slidenum">
              <a:rPr lang="hu-HU" altLang="hu-HU"/>
              <a:pPr>
                <a:defRPr/>
              </a:pPr>
              <a:t>‹#›</a:t>
            </a:fld>
            <a:endParaRPr lang="hu-HU" alt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p:cNvSpPr>
            <a:spLocks noGrp="1" noChangeArrowheads="1"/>
          </p:cNvSpPr>
          <p:nvPr>
            <p:ph type="sldNum" sz="quarter" idx="12"/>
          </p:nvPr>
        </p:nvSpPr>
        <p:spPr>
          <a:ln/>
        </p:spPr>
        <p:txBody>
          <a:bodyPr/>
          <a:lstStyle>
            <a:lvl1pPr>
              <a:defRPr/>
            </a:lvl1pPr>
          </a:lstStyle>
          <a:p>
            <a:pPr>
              <a:defRPr/>
            </a:pPr>
            <a:fld id="{A0DE62D8-737C-4CEF-A6EB-4BB0F32C435D}" type="slidenum">
              <a:rPr lang="hu-HU" altLang="hu-HU"/>
              <a:pPr>
                <a:defRPr/>
              </a:pPr>
              <a:t>‹#›</a:t>
            </a:fld>
            <a:endParaRPr lang="hu-HU" alt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30238" y="365125"/>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30238" y="2505075"/>
            <a:ext cx="386873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29150" y="2505075"/>
            <a:ext cx="38877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6"/>
          <p:cNvSpPr>
            <a:spLocks noGrp="1" noChangeArrowheads="1"/>
          </p:cNvSpPr>
          <p:nvPr>
            <p:ph type="sldNum" sz="quarter" idx="12"/>
          </p:nvPr>
        </p:nvSpPr>
        <p:spPr>
          <a:ln/>
        </p:spPr>
        <p:txBody>
          <a:bodyPr/>
          <a:lstStyle>
            <a:lvl1pPr>
              <a:defRPr/>
            </a:lvl1pPr>
          </a:lstStyle>
          <a:p>
            <a:pPr>
              <a:defRPr/>
            </a:pPr>
            <a:fld id="{2D35B359-1D0D-4FD2-90EB-3410D97A8682}" type="slidenum">
              <a:rPr lang="hu-HU" altLang="hu-HU"/>
              <a:pPr>
                <a:defRPr/>
              </a:pPr>
              <a:t>‹#›</a:t>
            </a:fld>
            <a:endParaRPr lang="hu-HU" alt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6"/>
          <p:cNvSpPr>
            <a:spLocks noGrp="1" noChangeArrowheads="1"/>
          </p:cNvSpPr>
          <p:nvPr>
            <p:ph type="sldNum" sz="quarter" idx="12"/>
          </p:nvPr>
        </p:nvSpPr>
        <p:spPr>
          <a:ln/>
        </p:spPr>
        <p:txBody>
          <a:bodyPr/>
          <a:lstStyle>
            <a:lvl1pPr>
              <a:defRPr/>
            </a:lvl1pPr>
          </a:lstStyle>
          <a:p>
            <a:pPr>
              <a:defRPr/>
            </a:pPr>
            <a:fld id="{0C230B50-E649-4664-86FD-E0B859050D2A}" type="slidenum">
              <a:rPr lang="hu-HU" altLang="hu-HU"/>
              <a:pPr>
                <a:defRPr/>
              </a:pPr>
              <a:t>‹#›</a:t>
            </a:fld>
            <a:endParaRPr lang="hu-HU" alt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6"/>
          <p:cNvSpPr>
            <a:spLocks noGrp="1" noChangeArrowheads="1"/>
          </p:cNvSpPr>
          <p:nvPr>
            <p:ph type="sldNum" sz="quarter" idx="12"/>
          </p:nvPr>
        </p:nvSpPr>
        <p:spPr>
          <a:ln/>
        </p:spPr>
        <p:txBody>
          <a:bodyPr/>
          <a:lstStyle>
            <a:lvl1pPr>
              <a:defRPr/>
            </a:lvl1pPr>
          </a:lstStyle>
          <a:p>
            <a:pPr>
              <a:defRPr/>
            </a:pPr>
            <a:fld id="{263D79DD-4E98-42F2-B580-7C4CBEDCF0B6}" type="slidenum">
              <a:rPr lang="hu-HU" altLang="hu-HU"/>
              <a:pPr>
                <a:defRPr/>
              </a:pPr>
              <a:t>‹#›</a:t>
            </a:fld>
            <a:endParaRPr lang="hu-HU" alt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p:cNvSpPr>
            <a:spLocks noGrp="1" noChangeArrowheads="1"/>
          </p:cNvSpPr>
          <p:nvPr>
            <p:ph type="sldNum" sz="quarter" idx="12"/>
          </p:nvPr>
        </p:nvSpPr>
        <p:spPr>
          <a:ln/>
        </p:spPr>
        <p:txBody>
          <a:bodyPr/>
          <a:lstStyle>
            <a:lvl1pPr>
              <a:defRPr/>
            </a:lvl1pPr>
          </a:lstStyle>
          <a:p>
            <a:pPr>
              <a:defRPr/>
            </a:pPr>
            <a:fld id="{1AB0314E-E292-4063-A7BC-F357941E8FDA}" type="slidenum">
              <a:rPr lang="hu-HU" altLang="hu-HU"/>
              <a:pPr>
                <a:defRPr/>
              </a:pPr>
              <a:t>‹#›</a:t>
            </a:fld>
            <a:endParaRPr lang="hu-HU" alt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p:cNvSpPr>
            <a:spLocks noGrp="1" noChangeArrowheads="1"/>
          </p:cNvSpPr>
          <p:nvPr>
            <p:ph type="sldNum" sz="quarter" idx="12"/>
          </p:nvPr>
        </p:nvSpPr>
        <p:spPr>
          <a:ln/>
        </p:spPr>
        <p:txBody>
          <a:bodyPr/>
          <a:lstStyle>
            <a:lvl1pPr>
              <a:defRPr/>
            </a:lvl1pPr>
          </a:lstStyle>
          <a:p>
            <a:pPr>
              <a:defRPr/>
            </a:pPr>
            <a:fld id="{8CC73265-E4D0-4110-99F7-25A4845A0030}" type="slidenum">
              <a:rPr lang="hu-HU" altLang="hu-HU"/>
              <a:pPr>
                <a:defRPr/>
              </a:pPr>
              <a:t>‹#›</a:t>
            </a:fld>
            <a:endParaRPr lang="hu-HU" alt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0C0C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hu-HU" alt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hu-HU" alt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33602190-9E8D-4488-A1C8-37225A5A0B80}"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png"/><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png"/><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1.png"/><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1.png"/><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4.xml"/><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1.png"/><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1.png"/><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1.png"/><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xml"/><Relationship Id="rId7" Type="http://schemas.openxmlformats.org/officeDocument/2006/relationships/diagramLayout" Target="../diagrams/layout1.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diagramData" Target="../diagrams/data1.xml"/><Relationship Id="rId5" Type="http://schemas.openxmlformats.org/officeDocument/2006/relationships/image" Target="../media/image1.png"/><Relationship Id="rId10" Type="http://schemas.microsoft.com/office/2007/relationships/diagramDrawing" Target="../diagrams/drawing1.xml"/><Relationship Id="rId4" Type="http://schemas.openxmlformats.org/officeDocument/2006/relationships/oleObject" Target="../embeddings/oleObject2.bin"/><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1.png"/><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21.vml"/><Relationship Id="rId5" Type="http://schemas.openxmlformats.org/officeDocument/2006/relationships/image" Target="../media/image1.png"/><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22.vml"/><Relationship Id="rId5" Type="http://schemas.openxmlformats.org/officeDocument/2006/relationships/image" Target="../media/image1.png"/><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23.vml"/><Relationship Id="rId5" Type="http://schemas.openxmlformats.org/officeDocument/2006/relationships/image" Target="../media/image1.png"/><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24.vml"/><Relationship Id="rId5" Type="http://schemas.openxmlformats.org/officeDocument/2006/relationships/image" Target="../media/image1.png"/><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25.vml"/><Relationship Id="rId5" Type="http://schemas.openxmlformats.org/officeDocument/2006/relationships/image" Target="../media/image1.png"/><Relationship Id="rId4" Type="http://schemas.openxmlformats.org/officeDocument/2006/relationships/oleObject" Target="../embeddings/oleObject25.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27.vml"/><Relationship Id="rId5" Type="http://schemas.openxmlformats.org/officeDocument/2006/relationships/image" Target="../media/image1.png"/><Relationship Id="rId4" Type="http://schemas.openxmlformats.org/officeDocument/2006/relationships/oleObject" Target="../embeddings/oleObject27.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28.vml"/><Relationship Id="rId5" Type="http://schemas.openxmlformats.org/officeDocument/2006/relationships/image" Target="../media/image1.png"/><Relationship Id="rId4" Type="http://schemas.openxmlformats.org/officeDocument/2006/relationships/oleObject" Target="../embeddings/oleObject2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png"/><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mlDrawing" Target="../drawings/vmlDrawing30.vml"/><Relationship Id="rId5" Type="http://schemas.openxmlformats.org/officeDocument/2006/relationships/image" Target="../media/image1.png"/><Relationship Id="rId4" Type="http://schemas.openxmlformats.org/officeDocument/2006/relationships/oleObject" Target="../embeddings/oleObject3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31.vml"/><Relationship Id="rId5" Type="http://schemas.openxmlformats.org/officeDocument/2006/relationships/image" Target="../media/image1.png"/><Relationship Id="rId4" Type="http://schemas.openxmlformats.org/officeDocument/2006/relationships/oleObject" Target="../embeddings/oleObject3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32.vml"/><Relationship Id="rId5" Type="http://schemas.openxmlformats.org/officeDocument/2006/relationships/image" Target="../media/image1.png"/><Relationship Id="rId4" Type="http://schemas.openxmlformats.org/officeDocument/2006/relationships/oleObject" Target="../embeddings/oleObject3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33.vml"/><Relationship Id="rId5" Type="http://schemas.openxmlformats.org/officeDocument/2006/relationships/image" Target="../media/image1.png"/><Relationship Id="rId4" Type="http://schemas.openxmlformats.org/officeDocument/2006/relationships/oleObject" Target="../embeddings/oleObject3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vmlDrawing" Target="../drawings/vmlDrawing34.vml"/><Relationship Id="rId5" Type="http://schemas.openxmlformats.org/officeDocument/2006/relationships/image" Target="../media/image1.png"/><Relationship Id="rId4" Type="http://schemas.openxmlformats.org/officeDocument/2006/relationships/oleObject" Target="../embeddings/oleObject3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oleObject" Target="../embeddings/oleObject3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mlDrawing" Target="../drawings/vmlDrawing36.v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oleObject" Target="../embeddings/oleObject3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vmlDrawing" Target="../drawings/vmlDrawing37.vml"/><Relationship Id="rId6" Type="http://schemas.openxmlformats.org/officeDocument/2006/relationships/image" Target="../media/image21.png"/><Relationship Id="rId5" Type="http://schemas.openxmlformats.org/officeDocument/2006/relationships/image" Target="../media/image1.png"/><Relationship Id="rId4" Type="http://schemas.openxmlformats.org/officeDocument/2006/relationships/oleObject" Target="../embeddings/oleObject37.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mlDrawing" Target="../drawings/vmlDrawing38.vml"/><Relationship Id="rId5" Type="http://schemas.openxmlformats.org/officeDocument/2006/relationships/image" Target="../media/image1.png"/><Relationship Id="rId4" Type="http://schemas.openxmlformats.org/officeDocument/2006/relationships/oleObject" Target="../embeddings/oleObject38.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mlDrawing" Target="../drawings/vmlDrawing39.vm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oleObject" Target="../embeddings/oleObject39.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vmlDrawing" Target="../drawings/vmlDrawing40.vml"/><Relationship Id="rId5" Type="http://schemas.openxmlformats.org/officeDocument/2006/relationships/image" Target="../media/image1.png"/><Relationship Id="rId4" Type="http://schemas.openxmlformats.org/officeDocument/2006/relationships/oleObject" Target="../embeddings/oleObject40.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vmlDrawing" Target="../drawings/vmlDrawing41.vml"/><Relationship Id="rId6" Type="http://schemas.openxmlformats.org/officeDocument/2006/relationships/image" Target="../media/image1.png"/><Relationship Id="rId5" Type="http://schemas.openxmlformats.org/officeDocument/2006/relationships/oleObject" Target="../embeddings/oleObject41.bin"/><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vmlDrawing" Target="../drawings/vmlDrawing42.vml"/><Relationship Id="rId5" Type="http://schemas.openxmlformats.org/officeDocument/2006/relationships/image" Target="../media/image1.png"/><Relationship Id="rId4" Type="http://schemas.openxmlformats.org/officeDocument/2006/relationships/oleObject" Target="../embeddings/oleObject4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vmlDrawing" Target="../drawings/vmlDrawing43.vml"/><Relationship Id="rId5" Type="http://schemas.openxmlformats.org/officeDocument/2006/relationships/image" Target="../media/image1.png"/><Relationship Id="rId4" Type="http://schemas.openxmlformats.org/officeDocument/2006/relationships/oleObject" Target="../embeddings/oleObject43.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vmlDrawing" Target="../drawings/vmlDrawing44.vml"/><Relationship Id="rId5" Type="http://schemas.openxmlformats.org/officeDocument/2006/relationships/image" Target="../media/image1.png"/><Relationship Id="rId4" Type="http://schemas.openxmlformats.org/officeDocument/2006/relationships/oleObject" Target="../embeddings/oleObject44.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vmlDrawing" Target="../drawings/vmlDrawing45.vml"/><Relationship Id="rId5" Type="http://schemas.openxmlformats.org/officeDocument/2006/relationships/image" Target="../media/image1.png"/><Relationship Id="rId4" Type="http://schemas.openxmlformats.org/officeDocument/2006/relationships/oleObject" Target="../embeddings/oleObject4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png"/><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6.pn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oleObject" Target="../embeddings/oleObject9.bin"/><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2"/>
          <p:cNvSpPr>
            <a:spLocks noGrp="1" noChangeArrowheads="1"/>
          </p:cNvSpPr>
          <p:nvPr>
            <p:ph type="ctrTitle"/>
          </p:nvPr>
        </p:nvSpPr>
        <p:spPr>
          <a:xfrm>
            <a:off x="657225" y="3159125"/>
            <a:ext cx="7772400" cy="1470025"/>
          </a:xfrm>
        </p:spPr>
        <p:txBody>
          <a:bodyPr anchor="ctr"/>
          <a:lstStyle/>
          <a:p>
            <a:pPr eaLnBrk="1" hangingPunct="1"/>
            <a:r>
              <a:rPr lang="hu-HU" altLang="hu-HU" sz="3600" b="1" smtClean="0"/>
              <a:t>1996. évi XXXI. törvény</a:t>
            </a:r>
            <a:br>
              <a:rPr lang="hu-HU" altLang="hu-HU" sz="3600" b="1" smtClean="0"/>
            </a:br>
            <a:r>
              <a:rPr lang="hu-HU" altLang="hu-HU" sz="3600" b="1" smtClean="0"/>
              <a:t/>
            </a:r>
            <a:br>
              <a:rPr lang="hu-HU" altLang="hu-HU" sz="3600" b="1" smtClean="0"/>
            </a:br>
            <a:r>
              <a:rPr lang="hu-HU" altLang="hu-HU" sz="2800" b="1" smtClean="0"/>
              <a:t>I. Fejezet</a:t>
            </a:r>
            <a:br>
              <a:rPr lang="hu-HU" altLang="hu-HU" sz="2800" b="1" smtClean="0"/>
            </a:br>
            <a:r>
              <a:rPr lang="hu-HU" altLang="hu-HU" sz="2800" b="1" smtClean="0"/>
              <a:t>- Általános rendelkezések -</a:t>
            </a:r>
            <a:br>
              <a:rPr lang="hu-HU" altLang="hu-HU" sz="2800" b="1" smtClean="0"/>
            </a:br>
            <a:r>
              <a:rPr lang="hu-HU" altLang="hu-HU" sz="2800" b="1" smtClean="0"/>
              <a:t/>
            </a:r>
            <a:br>
              <a:rPr lang="hu-HU" altLang="hu-HU" sz="2800" b="1" smtClean="0"/>
            </a:br>
            <a:r>
              <a:rPr lang="hu-HU" altLang="hu-HU" sz="2800" b="1" smtClean="0"/>
              <a:t>V. Fejezet</a:t>
            </a:r>
            <a:br>
              <a:rPr lang="hu-HU" altLang="hu-HU" sz="2800" b="1" smtClean="0"/>
            </a:br>
            <a:r>
              <a:rPr lang="hu-HU" altLang="hu-HU" sz="2800" b="1" smtClean="0"/>
              <a:t>- A tűzoltóság -</a:t>
            </a:r>
          </a:p>
        </p:txBody>
      </p:sp>
      <p:graphicFrame>
        <p:nvGraphicFramePr>
          <p:cNvPr id="3081" name="Object 9"/>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3083" name="Bitkép" r:id="rId3" imgW="7676190" imgH="1019048" progId="PBrush">
                  <p:embed/>
                </p:oleObj>
              </mc:Choice>
              <mc:Fallback>
                <p:oleObj name="Bitkép" r:id="rId3" imgW="7676190" imgH="1019048" progId="PBrush">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7"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19469"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19469" name="Text Box 4"/>
          <p:cNvSpPr txBox="1">
            <a:spLocks noChangeArrowheads="1"/>
          </p:cNvSpPr>
          <p:nvPr/>
        </p:nvSpPr>
        <p:spPr bwMode="auto">
          <a:xfrm>
            <a:off x="431800" y="2124075"/>
            <a:ext cx="8461375" cy="3970338"/>
          </a:xfrm>
          <a:prstGeom prst="rect">
            <a:avLst/>
          </a:prstGeom>
          <a:noFill/>
          <a:ln w="9525">
            <a:noFill/>
            <a:miter lim="800000"/>
            <a:headEnd/>
            <a:tailEnd/>
          </a:ln>
        </p:spPr>
        <p:txBody>
          <a:bodyPr>
            <a:spAutoFit/>
          </a:bodyPr>
          <a:lstStyle/>
          <a:p>
            <a:pPr algn="just"/>
            <a:endParaRPr lang="hu-HU" altLang="hu-HU" b="1"/>
          </a:p>
          <a:p>
            <a:pPr algn="just"/>
            <a:r>
              <a:rPr lang="hu-HU" altLang="hu-HU" b="1"/>
              <a:t>Hivatásos tűzoltóság</a:t>
            </a:r>
            <a:r>
              <a:rPr lang="hu-HU" altLang="hu-HU"/>
              <a:t>: tűzoltási és műszaki mentési, tűzmegelőzési feladatok elvégzésére létrehozott, önálló</a:t>
            </a:r>
            <a:r>
              <a:rPr lang="hu-HU" altLang="hu-HU" b="1"/>
              <a:t> </a:t>
            </a:r>
            <a:r>
              <a:rPr lang="hu-HU" altLang="hu-HU"/>
              <a:t>működési területtel rendelkező hivatásos tűzoltóság.</a:t>
            </a:r>
          </a:p>
          <a:p>
            <a:pPr algn="just"/>
            <a:endParaRPr lang="hu-HU" altLang="hu-HU"/>
          </a:p>
          <a:p>
            <a:pPr algn="just"/>
            <a:r>
              <a:rPr lang="hu-HU" altLang="hu-HU" b="1"/>
              <a:t>Katasztrófavédelmi őrs</a:t>
            </a:r>
            <a:r>
              <a:rPr lang="hu-HU" altLang="hu-HU"/>
              <a:t>: a hivatásos tűzoltóság elsődleges tűzoltási és műszaki mentési, tűzmegelőzési feladatok elvégzésére létrehozott szervezeti egysége.</a:t>
            </a:r>
          </a:p>
          <a:p>
            <a:pPr algn="just"/>
            <a:endParaRPr lang="hu-HU" altLang="hu-HU"/>
          </a:p>
          <a:p>
            <a:pPr algn="just"/>
            <a:r>
              <a:rPr lang="hu-HU" altLang="hu-HU" b="1"/>
              <a:t>Önkormányzati tűzoltóság</a:t>
            </a:r>
            <a:r>
              <a:rPr lang="hu-HU" altLang="hu-HU"/>
              <a:t>: tűzoltási és műszaki mentési feladatok elvégzésére létrehozott, elsődleges műveleti körzettel rendelkező önkéntes tűzoltóság.</a:t>
            </a:r>
          </a:p>
          <a:p>
            <a:pPr algn="just"/>
            <a:endParaRPr lang="hu-HU" altLang="hu-HU"/>
          </a:p>
          <a:p>
            <a:pPr algn="just"/>
            <a:r>
              <a:rPr lang="hu-HU" altLang="hu-HU" b="1"/>
              <a:t>Létesítményi tűzoltóság</a:t>
            </a:r>
            <a:r>
              <a:rPr lang="hu-HU" altLang="hu-HU"/>
              <a:t>: tűzoltási és műszaki mentési feladatok elvégzésére, gazdálkodó szervezet által létrehozott, önálló működési területtel nem rendelkező tűzoltóság.</a:t>
            </a:r>
          </a:p>
        </p:txBody>
      </p:sp>
      <p:sp>
        <p:nvSpPr>
          <p:cNvPr id="19470"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Értelmező rendelkezések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20" name="Object 16"/>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21522" name="Bitkép" r:id="rId4" imgW="7676190" imgH="1019048" progId="PBrush">
                  <p:embed/>
                </p:oleObj>
              </mc:Choice>
              <mc:Fallback>
                <p:oleObj name="Bitkép" r:id="rId4" imgW="7676190" imgH="1019048" progId="PBrush">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21522" name="Rectangle 5"/>
          <p:cNvSpPr>
            <a:spLocks noChangeArrowheads="1"/>
          </p:cNvSpPr>
          <p:nvPr/>
        </p:nvSpPr>
        <p:spPr bwMode="auto">
          <a:xfrm>
            <a:off x="0" y="1358900"/>
            <a:ext cx="9144000" cy="830263"/>
          </a:xfrm>
          <a:prstGeom prst="rect">
            <a:avLst/>
          </a:prstGeom>
          <a:noFill/>
          <a:ln w="9525">
            <a:noFill/>
            <a:miter lim="800000"/>
            <a:headEnd/>
            <a:tailEnd/>
          </a:ln>
        </p:spPr>
        <p:txBody>
          <a:bodyPr>
            <a:spAutoFit/>
          </a:bodyPr>
          <a:lstStyle/>
          <a:p>
            <a:pPr algn="ctr">
              <a:spcBef>
                <a:spcPct val="50000"/>
              </a:spcBef>
            </a:pPr>
            <a:r>
              <a:rPr lang="hu-HU" altLang="hu-HU" sz="2400" b="1"/>
              <a:t>Értelmező rendelkezések</a:t>
            </a:r>
            <a:br>
              <a:rPr lang="hu-HU" altLang="hu-HU" sz="2400" b="1"/>
            </a:br>
            <a:r>
              <a:rPr lang="hu-HU" altLang="hu-HU" sz="2400"/>
              <a:t>- területek értelmezése -</a:t>
            </a:r>
            <a:endParaRPr lang="hu-HU" altLang="hu-HU" sz="2400" b="1"/>
          </a:p>
        </p:txBody>
      </p:sp>
      <p:pic>
        <p:nvPicPr>
          <p:cNvPr id="21523" name="Kép 2"/>
          <p:cNvPicPr>
            <a:picLocks noChangeAspect="1"/>
          </p:cNvPicPr>
          <p:nvPr/>
        </p:nvPicPr>
        <p:blipFill>
          <a:blip r:embed="rId6"/>
          <a:srcRect/>
          <a:stretch>
            <a:fillRect/>
          </a:stretch>
        </p:blipFill>
        <p:spPr bwMode="auto">
          <a:xfrm>
            <a:off x="5364163" y="1314450"/>
            <a:ext cx="3765550" cy="5457825"/>
          </a:xfrm>
          <a:prstGeom prst="rect">
            <a:avLst/>
          </a:prstGeom>
          <a:noFill/>
          <a:ln w="9525">
            <a:noFill/>
            <a:miter lim="800000"/>
            <a:headEnd/>
            <a:tailEnd/>
          </a:ln>
        </p:spPr>
      </p:pic>
      <p:sp>
        <p:nvSpPr>
          <p:cNvPr id="21524" name="Text Box 4"/>
          <p:cNvSpPr txBox="1">
            <a:spLocks noChangeArrowheads="1"/>
          </p:cNvSpPr>
          <p:nvPr/>
        </p:nvSpPr>
        <p:spPr bwMode="auto">
          <a:xfrm>
            <a:off x="431800" y="2124075"/>
            <a:ext cx="8461375" cy="4246563"/>
          </a:xfrm>
          <a:prstGeom prst="rect">
            <a:avLst/>
          </a:prstGeom>
          <a:noFill/>
          <a:ln w="9525">
            <a:noFill/>
            <a:miter lim="800000"/>
            <a:headEnd/>
            <a:tailEnd/>
          </a:ln>
        </p:spPr>
        <p:txBody>
          <a:bodyPr>
            <a:spAutoFit/>
          </a:bodyPr>
          <a:lstStyle/>
          <a:p>
            <a:pPr algn="just"/>
            <a:endParaRPr lang="hu-HU" altLang="hu-HU" b="1"/>
          </a:p>
          <a:p>
            <a:pPr algn="just"/>
            <a:r>
              <a:rPr lang="hu-HU" altLang="hu-HU" b="1"/>
              <a:t>Jelmagyarázat</a:t>
            </a:r>
          </a:p>
          <a:p>
            <a:pPr algn="just"/>
            <a:endParaRPr lang="hu-HU" altLang="hu-HU"/>
          </a:p>
          <a:p>
            <a:pPr algn="just"/>
            <a:r>
              <a:rPr lang="hu-HU" altLang="hu-HU"/>
              <a:t>Szürke – fekete árnyalata a HTP területeket</a:t>
            </a:r>
          </a:p>
          <a:p>
            <a:pPr algn="just"/>
            <a:endParaRPr lang="hu-HU" altLang="hu-HU"/>
          </a:p>
          <a:p>
            <a:pPr algn="just"/>
            <a:r>
              <a:rPr lang="hu-HU" altLang="hu-HU"/>
              <a:t>Piros sraffozás KŐ terület</a:t>
            </a:r>
          </a:p>
          <a:p>
            <a:pPr algn="just"/>
            <a:endParaRPr lang="hu-HU" altLang="hu-HU"/>
          </a:p>
          <a:p>
            <a:pPr algn="just"/>
            <a:r>
              <a:rPr lang="hu-HU" altLang="hu-HU"/>
              <a:t>Kék sraffozás ÖTP terület</a:t>
            </a:r>
          </a:p>
          <a:p>
            <a:pPr algn="just"/>
            <a:endParaRPr lang="hu-HU" altLang="hu-HU"/>
          </a:p>
          <a:p>
            <a:pPr algn="just"/>
            <a:r>
              <a:rPr lang="hu-HU" altLang="hu-HU"/>
              <a:t>Kis tűzoltók az ÖTE-ket és LTP-ket jelölik</a:t>
            </a:r>
          </a:p>
          <a:p>
            <a:pPr algn="just"/>
            <a:endParaRPr lang="hu-HU" altLang="hu-HU"/>
          </a:p>
          <a:p>
            <a:pPr algn="just"/>
            <a:r>
              <a:rPr lang="hu-HU" altLang="hu-HU"/>
              <a:t>Halvány szürke határvonalak</a:t>
            </a:r>
          </a:p>
          <a:p>
            <a:pPr algn="just"/>
            <a:r>
              <a:rPr lang="hu-HU" altLang="hu-HU"/>
              <a:t>a településhatárokat jelölik.</a:t>
            </a:r>
          </a:p>
          <a:p>
            <a:pPr algn="just"/>
            <a:endParaRPr lang="hu-HU" altLang="hu-HU"/>
          </a:p>
          <a:p>
            <a:pPr algn="just"/>
            <a:r>
              <a:rPr lang="hu-HU" altLang="hu-HU"/>
              <a:t>A területek gyakran átfedésben vannak.</a:t>
            </a:r>
          </a:p>
        </p:txBody>
      </p:sp>
      <p:sp>
        <p:nvSpPr>
          <p:cNvPr id="4" name="Ellipszis 3"/>
          <p:cNvSpPr/>
          <p:nvPr/>
        </p:nvSpPr>
        <p:spPr>
          <a:xfrm rot="1000213">
            <a:off x="5427663" y="1533525"/>
            <a:ext cx="2620962" cy="4873625"/>
          </a:xfrm>
          <a:prstGeom prst="ellipse">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hu-HU"/>
          </a:p>
        </p:txBody>
      </p:sp>
      <p:sp>
        <p:nvSpPr>
          <p:cNvPr id="9" name="Ellipszis 8"/>
          <p:cNvSpPr/>
          <p:nvPr/>
        </p:nvSpPr>
        <p:spPr>
          <a:xfrm rot="20041062">
            <a:off x="5267325" y="1855788"/>
            <a:ext cx="3181350" cy="21812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2" name="Ellipszis 11"/>
          <p:cNvSpPr/>
          <p:nvPr/>
        </p:nvSpPr>
        <p:spPr>
          <a:xfrm rot="19714484">
            <a:off x="6645275" y="1395413"/>
            <a:ext cx="2560638" cy="1749425"/>
          </a:xfrm>
          <a:prstGeom prst="ellipse">
            <a:avLst/>
          </a:prstGeom>
          <a:no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pic>
        <p:nvPicPr>
          <p:cNvPr id="13" name="Kép 12"/>
          <p:cNvPicPr>
            <a:picLocks noChangeAspect="1"/>
          </p:cNvPicPr>
          <p:nvPr/>
        </p:nvPicPr>
        <p:blipFill>
          <a:blip r:embed="rId7"/>
          <a:srcRect/>
          <a:stretch>
            <a:fillRect/>
          </a:stretch>
        </p:blipFill>
        <p:spPr bwMode="auto">
          <a:xfrm>
            <a:off x="4756150" y="4575175"/>
            <a:ext cx="385763" cy="385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 calcmode="lin" valueType="num">
                                      <p:cBhvr>
                                        <p:cTn id="24" dur="5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5" dur="5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63"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23565"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23565" name="Text Box 4"/>
          <p:cNvSpPr txBox="1">
            <a:spLocks noChangeArrowheads="1"/>
          </p:cNvSpPr>
          <p:nvPr/>
        </p:nvSpPr>
        <p:spPr bwMode="auto">
          <a:xfrm>
            <a:off x="431800" y="2124075"/>
            <a:ext cx="8461375" cy="4246563"/>
          </a:xfrm>
          <a:prstGeom prst="rect">
            <a:avLst/>
          </a:prstGeom>
          <a:noFill/>
          <a:ln w="9525">
            <a:noFill/>
            <a:miter lim="800000"/>
            <a:headEnd/>
            <a:tailEnd/>
          </a:ln>
        </p:spPr>
        <p:txBody>
          <a:bodyPr>
            <a:spAutoFit/>
          </a:bodyPr>
          <a:lstStyle/>
          <a:p>
            <a:pPr algn="just"/>
            <a:endParaRPr lang="hu-HU" altLang="hu-HU" b="1"/>
          </a:p>
          <a:p>
            <a:pPr algn="just"/>
            <a:r>
              <a:rPr lang="hu-HU" altLang="hu-HU" b="1"/>
              <a:t>Önkéntes tűzoltó egyesület</a:t>
            </a:r>
            <a:r>
              <a:rPr lang="hu-HU" altLang="hu-HU"/>
              <a:t>: a tűzmegelőzési, valamint a tűzoltási és műszaki mentési feladatok ellátásában közreműködő vagy részt vevő olyan egyesület, amely alapszabályában ezt tevékenysége céljaként rögzítette.</a:t>
            </a:r>
          </a:p>
          <a:p>
            <a:pPr algn="just"/>
            <a:endParaRPr lang="hu-HU" altLang="hu-HU" b="1" i="1"/>
          </a:p>
          <a:p>
            <a:pPr algn="just"/>
            <a:r>
              <a:rPr lang="hu-HU" altLang="hu-HU" b="1" i="1"/>
              <a:t>Közreműködő önkéntes tűzoltó egyesület</a:t>
            </a:r>
            <a:r>
              <a:rPr lang="hu-HU" altLang="hu-HU" i="1"/>
              <a:t>:</a:t>
            </a:r>
            <a:r>
              <a:rPr lang="hu-HU" altLang="hu-HU"/>
              <a:t> a vállalt tevékenységi területen tűzoltási, műszaki mentési feladatokban közreműködő egyesület.</a:t>
            </a:r>
          </a:p>
          <a:p>
            <a:pPr algn="just"/>
            <a:endParaRPr lang="hu-HU" altLang="hu-HU" b="1" i="1"/>
          </a:p>
          <a:p>
            <a:pPr algn="just"/>
            <a:r>
              <a:rPr lang="hu-HU" altLang="hu-HU" b="1" i="1"/>
              <a:t>Beavatkozó önkéntes tűzoltó egyesület</a:t>
            </a:r>
            <a:r>
              <a:rPr lang="hu-HU" altLang="hu-HU" i="1"/>
              <a:t>:</a:t>
            </a:r>
            <a:r>
              <a:rPr lang="hu-HU" altLang="hu-HU"/>
              <a:t> a vállalt tevékenységi területen a hivatásos katasztrófavédelmi szervvel kötött megállapodás alapján tűzoltási, műszaki mentési feladatokat végző egyesület (akár önállóan is).</a:t>
            </a:r>
          </a:p>
          <a:p>
            <a:pPr algn="just"/>
            <a:endParaRPr lang="hu-HU" altLang="hu-HU" b="1"/>
          </a:p>
          <a:p>
            <a:pPr algn="just"/>
            <a:r>
              <a:rPr lang="hu-HU" altLang="hu-HU" b="1"/>
              <a:t>Tűzoltó szolgálat</a:t>
            </a:r>
            <a:r>
              <a:rPr lang="hu-HU" altLang="hu-HU"/>
              <a:t>: a Nemzetközi Polgári Légiközlekedési Szervezet (ICAO) által meghatározott repülőtereken mentő-, tűzoltó feladatokat ellátó szervezet.</a:t>
            </a:r>
          </a:p>
          <a:p>
            <a:pPr algn="just"/>
            <a:endParaRPr lang="hu-HU" altLang="hu-HU" b="1"/>
          </a:p>
        </p:txBody>
      </p:sp>
      <p:sp>
        <p:nvSpPr>
          <p:cNvPr id="23566"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Értelmező rendelkezések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11"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25613"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25613" name="Text Box 4"/>
          <p:cNvSpPr txBox="1">
            <a:spLocks noChangeArrowheads="1"/>
          </p:cNvSpPr>
          <p:nvPr/>
        </p:nvSpPr>
        <p:spPr bwMode="auto">
          <a:xfrm>
            <a:off x="431800" y="2124075"/>
            <a:ext cx="8461375" cy="4524375"/>
          </a:xfrm>
          <a:prstGeom prst="rect">
            <a:avLst/>
          </a:prstGeom>
          <a:noFill/>
          <a:ln w="9525">
            <a:noFill/>
            <a:miter lim="800000"/>
            <a:headEnd/>
            <a:tailEnd/>
          </a:ln>
        </p:spPr>
        <p:txBody>
          <a:bodyPr>
            <a:spAutoFit/>
          </a:bodyPr>
          <a:lstStyle/>
          <a:p>
            <a:pPr algn="just"/>
            <a:r>
              <a:rPr lang="hu-HU" altLang="hu-HU" b="1" i="1"/>
              <a:t>Tűz </a:t>
            </a:r>
            <a:r>
              <a:rPr lang="hu-HU" altLang="hu-HU" i="1"/>
              <a:t>(tűzeset)</a:t>
            </a:r>
            <a:r>
              <a:rPr lang="hu-HU" altLang="hu-HU"/>
              <a:t>: az az égési folyamat, amely veszélyt jelent az életre, a testi épségre vagy az anyagi javakra, illetve azokban károsodást okoz.</a:t>
            </a:r>
          </a:p>
          <a:p>
            <a:pPr algn="just"/>
            <a:endParaRPr lang="hu-HU" altLang="hu-HU" b="1" i="1"/>
          </a:p>
          <a:p>
            <a:pPr algn="just"/>
            <a:r>
              <a:rPr lang="hu-HU" altLang="hu-HU" b="1" i="1"/>
              <a:t>Tűz elleni védekezés </a:t>
            </a:r>
            <a:r>
              <a:rPr lang="hu-HU" altLang="hu-HU" i="1"/>
              <a:t>(tűzvédelem)</a:t>
            </a:r>
            <a:r>
              <a:rPr lang="hu-HU" altLang="hu-HU"/>
              <a:t>: a tűzesetek megelőzése, a tűzoltási feladatok ellátása, a tűzvizsgálat, valamint ezek feltételeinek biztosítása.</a:t>
            </a:r>
          </a:p>
          <a:p>
            <a:pPr algn="just"/>
            <a:endParaRPr lang="hu-HU" altLang="hu-HU"/>
          </a:p>
          <a:p>
            <a:pPr algn="just"/>
            <a:r>
              <a:rPr lang="hu-HU" altLang="hu-HU" b="1" i="1"/>
              <a:t>Tűzmegelőzés </a:t>
            </a:r>
            <a:r>
              <a:rPr lang="hu-HU" altLang="hu-HU"/>
              <a:t>a tüzek keletkezésének megelőzésére, továbbterjedésének megakadályozására, a tűzoltás alapvető feltételeinek biztosítására vonatkozó, a létesítés és használat során megtartandó tűzvédelmi jogszabályok, szabványok, hatósági előírások rendszere és azok érvényesítésére irányuló tevékenység. </a:t>
            </a:r>
            <a:endParaRPr lang="hu-HU" altLang="hu-HU" b="1" i="1"/>
          </a:p>
          <a:p>
            <a:pPr algn="just"/>
            <a:endParaRPr lang="hu-HU" altLang="hu-HU" b="1" i="1"/>
          </a:p>
          <a:p>
            <a:pPr algn="just"/>
            <a:r>
              <a:rPr lang="hu-HU" altLang="hu-HU" b="1" i="1"/>
              <a:t>Tűzoltási feladat</a:t>
            </a:r>
            <a:r>
              <a:rPr lang="hu-HU" altLang="hu-HU" i="1"/>
              <a:t>:</a:t>
            </a:r>
            <a:r>
              <a:rPr lang="hu-HU" altLang="hu-HU"/>
              <a:t> a veszélyeztetett személyek mentése, a tűz terjedésének megakadályozása, az anyagi javak védelme, a tűz eloltása és a szükséges biztonsági intézkedések megtétele, továbbá a tűz közvetlen veszélyének elhárítása.</a:t>
            </a:r>
          </a:p>
          <a:p>
            <a:pPr algn="just"/>
            <a:endParaRPr lang="hu-HU" altLang="hu-HU" b="1"/>
          </a:p>
        </p:txBody>
      </p:sp>
      <p:sp>
        <p:nvSpPr>
          <p:cNvPr id="25614"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Értelmező rendelkezések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9"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27661"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27661" name="Text Box 4"/>
          <p:cNvSpPr txBox="1">
            <a:spLocks noChangeArrowheads="1"/>
          </p:cNvSpPr>
          <p:nvPr/>
        </p:nvSpPr>
        <p:spPr bwMode="auto">
          <a:xfrm>
            <a:off x="341313" y="1820863"/>
            <a:ext cx="8461375" cy="5078412"/>
          </a:xfrm>
          <a:prstGeom prst="rect">
            <a:avLst/>
          </a:prstGeom>
          <a:noFill/>
          <a:ln w="9525">
            <a:noFill/>
            <a:miter lim="800000"/>
            <a:headEnd/>
            <a:tailEnd/>
          </a:ln>
        </p:spPr>
        <p:txBody>
          <a:bodyPr>
            <a:spAutoFit/>
          </a:bodyPr>
          <a:lstStyle/>
          <a:p>
            <a:pPr algn="just"/>
            <a:r>
              <a:rPr lang="hu-HU" altLang="hu-HU" b="1"/>
              <a:t>Tűzvizsgálat</a:t>
            </a:r>
            <a:r>
              <a:rPr lang="hu-HU" altLang="hu-HU"/>
              <a:t>: a tűz keletkezési idejének, helyének és okának felderítésére irányuló hatósági tevékenység, amelynek célja olyan tűzmegelőzési, tűzoltási beavatkozási tapasztalatok megszerzése, következtetések levonása, amelyek alkalmasak a tűzmegelőzési ismeretek bővítésére és a mentési beavatkozási feltételek javítására.</a:t>
            </a:r>
          </a:p>
          <a:p>
            <a:pPr algn="just"/>
            <a:endParaRPr lang="hu-HU" altLang="hu-HU" b="1"/>
          </a:p>
          <a:p>
            <a:pPr algn="just"/>
            <a:r>
              <a:rPr lang="hu-HU" altLang="hu-HU" b="1"/>
              <a:t>Műszaki mentés</a:t>
            </a:r>
            <a:r>
              <a:rPr lang="hu-HU" altLang="hu-HU"/>
              <a:t>: természeti csapás, baleset, káreset, rendellenes technológiai folyamat, műszaki meghibásodás, veszélyes anyag szabadba jutása vagy egyéb cselekmény által előidézett veszélyhelyzet során az emberélet, a testi épség és az anyagi javak védelme érdekében a tűzoltóság részéről – a rendelkezésére álló, illetőleg az általa igénybe vett eszközökkel – végzett elsődleges beavatkozói tevékenység.</a:t>
            </a:r>
          </a:p>
          <a:p>
            <a:pPr algn="just"/>
            <a:endParaRPr lang="hu-HU" altLang="hu-HU" b="1"/>
          </a:p>
          <a:p>
            <a:pPr algn="just"/>
            <a:r>
              <a:rPr lang="hu-HU" altLang="hu-HU" b="1"/>
              <a:t>Tűzoltó-technikai termék</a:t>
            </a:r>
            <a:r>
              <a:rPr lang="hu-HU" altLang="hu-HU"/>
              <a:t>: a tűz észlelésére, jelzésére, oltására, a beavatkozás megkönnyítésére, a tűzkár csökkentésére vagy a tűz terjedésének megakadályozására alkalmazott berendezés, eszköz, tűzoltó készülék, oltóanyag, valamint a tűzoltóság által a tűzoltás, műszaki mentés során használt jármű, felszerelés, hírközlő eszköz, védőeszköz (Kivéve: építési termékek).</a:t>
            </a:r>
          </a:p>
        </p:txBody>
      </p:sp>
      <p:sp>
        <p:nvSpPr>
          <p:cNvPr id="27662"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Értelmező rendelkezések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09" name="Object 13"/>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29711" name="Bitkép" r:id="rId4" imgW="7676190" imgH="1019048" progId="PBrush">
                  <p:embed/>
                </p:oleObj>
              </mc:Choice>
              <mc:Fallback>
                <p:oleObj name="Bitkép" r:id="rId4" imgW="7676190" imgH="1019048" progId="PBrush">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165892" name="Text Box 4"/>
          <p:cNvSpPr txBox="1">
            <a:spLocks noChangeArrowheads="1"/>
          </p:cNvSpPr>
          <p:nvPr/>
        </p:nvSpPr>
        <p:spPr bwMode="auto">
          <a:xfrm>
            <a:off x="431800" y="2124075"/>
            <a:ext cx="8461375" cy="3692525"/>
          </a:xfrm>
          <a:prstGeom prst="rect">
            <a:avLst/>
          </a:prstGeom>
          <a:noFill/>
          <a:ln>
            <a:noFill/>
          </a:ln>
          <a:effectLst/>
          <a:extLst/>
        </p:spPr>
        <p:txBody>
          <a:bodyPr>
            <a:spAutoFit/>
          </a:bodyPr>
          <a:lstStyle/>
          <a:p>
            <a:pPr algn="just">
              <a:defRPr/>
            </a:pPr>
            <a:endParaRPr lang="hu-HU" dirty="0">
              <a:latin typeface="Arial" panose="020B0604020202020204" pitchFamily="34" charset="0"/>
            </a:endParaRPr>
          </a:p>
          <a:p>
            <a:pPr algn="just">
              <a:defRPr/>
            </a:pPr>
            <a:r>
              <a:rPr lang="hu-HU" dirty="0">
                <a:latin typeface="Arial" panose="020B0604020202020204" pitchFamily="34" charset="0"/>
              </a:rPr>
              <a:t>Aki tüzet vagy annak közvetlen veszélyét észleli, köteles azt haladéktalanul jelezni az alábbiak egyikénél:</a:t>
            </a:r>
          </a:p>
          <a:p>
            <a:pPr algn="just">
              <a:defRPr/>
            </a:pPr>
            <a:endParaRPr lang="hu-HU" dirty="0">
              <a:latin typeface="Arial" panose="020B0604020202020204" pitchFamily="34" charset="0"/>
            </a:endParaRPr>
          </a:p>
          <a:p>
            <a:pPr marL="285750" indent="-285750" algn="just">
              <a:buFont typeface="Arial" panose="020B0604020202020204" pitchFamily="34" charset="0"/>
              <a:buChar char="•"/>
              <a:defRPr/>
            </a:pPr>
            <a:r>
              <a:rPr lang="hu-HU" dirty="0">
                <a:latin typeface="Arial" panose="020B0604020202020204" pitchFamily="34" charset="0"/>
              </a:rPr>
              <a:t>hívásfogadó központnak,</a:t>
            </a:r>
          </a:p>
          <a:p>
            <a:pPr marL="285750" indent="-285750" algn="just">
              <a:buFont typeface="Arial" panose="020B0604020202020204" pitchFamily="34" charset="0"/>
              <a:buChar char="•"/>
              <a:defRPr/>
            </a:pPr>
            <a:endParaRPr lang="hu-HU" dirty="0">
              <a:latin typeface="Arial" panose="020B0604020202020204" pitchFamily="34" charset="0"/>
            </a:endParaRPr>
          </a:p>
          <a:p>
            <a:pPr marL="285750" indent="-285750" algn="just">
              <a:buFont typeface="Arial" panose="020B0604020202020204" pitchFamily="34" charset="0"/>
              <a:buChar char="•"/>
              <a:defRPr/>
            </a:pPr>
            <a:r>
              <a:rPr lang="hu-HU" dirty="0">
                <a:latin typeface="Arial" panose="020B0604020202020204" pitchFamily="34" charset="0"/>
              </a:rPr>
              <a:t>a katasztrófavédelmi igazgatóság műveletirányító ügyeletének,</a:t>
            </a:r>
          </a:p>
          <a:p>
            <a:pPr marL="285750" indent="-285750" algn="just">
              <a:buFont typeface="Arial" panose="020B0604020202020204" pitchFamily="34" charset="0"/>
              <a:buChar char="•"/>
              <a:defRPr/>
            </a:pPr>
            <a:endParaRPr lang="hu-HU" dirty="0">
              <a:latin typeface="Arial" panose="020B0604020202020204" pitchFamily="34" charset="0"/>
            </a:endParaRPr>
          </a:p>
          <a:p>
            <a:pPr marL="285750" indent="-285750" algn="just">
              <a:buFont typeface="Arial" panose="020B0604020202020204" pitchFamily="34" charset="0"/>
              <a:buChar char="•"/>
              <a:defRPr/>
            </a:pPr>
            <a:r>
              <a:rPr lang="hu-HU" dirty="0">
                <a:latin typeface="Arial" panose="020B0604020202020204" pitchFamily="34" charset="0"/>
              </a:rPr>
              <a:t>a tűzoltóságnak,</a:t>
            </a:r>
          </a:p>
          <a:p>
            <a:pPr marL="285750" indent="-285750" algn="just">
              <a:buFont typeface="Arial" panose="020B0604020202020204" pitchFamily="34" charset="0"/>
              <a:buChar char="•"/>
              <a:defRPr/>
            </a:pPr>
            <a:endParaRPr lang="hu-HU" dirty="0">
              <a:latin typeface="Arial" panose="020B0604020202020204" pitchFamily="34" charset="0"/>
            </a:endParaRPr>
          </a:p>
          <a:p>
            <a:pPr marL="285750" indent="-285750" algn="just">
              <a:buFont typeface="Arial" panose="020B0604020202020204" pitchFamily="34" charset="0"/>
              <a:buChar char="•"/>
              <a:defRPr/>
            </a:pPr>
            <a:r>
              <a:rPr lang="hu-HU" dirty="0">
                <a:latin typeface="Arial" panose="020B0604020202020204" pitchFamily="34" charset="0"/>
              </a:rPr>
              <a:t>vagy ha a fentiekre nincs lehetősége, akkor a rendőrségnek vagy a mentőszolgálatnak, illetőleg a települési önkormányzat polgármesteri hivatalának.</a:t>
            </a:r>
          </a:p>
        </p:txBody>
      </p:sp>
      <p:sp>
        <p:nvSpPr>
          <p:cNvPr id="29712"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A tűzjelzés</a:t>
            </a:r>
          </a:p>
        </p:txBody>
      </p:sp>
      <p:pic>
        <p:nvPicPr>
          <p:cNvPr id="29713" name="Kép 1"/>
          <p:cNvPicPr>
            <a:picLocks noChangeAspect="1"/>
          </p:cNvPicPr>
          <p:nvPr/>
        </p:nvPicPr>
        <p:blipFill>
          <a:blip r:embed="rId6"/>
          <a:srcRect/>
          <a:stretch>
            <a:fillRect/>
          </a:stretch>
        </p:blipFill>
        <p:spPr bwMode="auto">
          <a:xfrm>
            <a:off x="7586663" y="2979738"/>
            <a:ext cx="1116012" cy="1574800"/>
          </a:xfrm>
          <a:prstGeom prst="rect">
            <a:avLst/>
          </a:prstGeom>
          <a:noFill/>
          <a:ln w="9525">
            <a:noFill/>
            <a:miter lim="800000"/>
            <a:headEnd/>
            <a:tailEnd/>
          </a:ln>
        </p:spPr>
      </p:pic>
      <p:pic>
        <p:nvPicPr>
          <p:cNvPr id="29714" name="Picture 5" descr="http://pngimg.com/upload/phone_PNG464.png"/>
          <p:cNvPicPr>
            <a:picLocks noChangeAspect="1" noChangeArrowheads="1"/>
          </p:cNvPicPr>
          <p:nvPr/>
        </p:nvPicPr>
        <p:blipFill>
          <a:blip r:embed="rId7"/>
          <a:srcRect/>
          <a:stretch>
            <a:fillRect/>
          </a:stretch>
        </p:blipFill>
        <p:spPr bwMode="auto">
          <a:xfrm>
            <a:off x="3627438" y="3068638"/>
            <a:ext cx="719137" cy="64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58" name="Object 14"/>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31760" name="Bitkép" r:id="rId4" imgW="7676190" imgH="1019048" progId="PBrush">
                  <p:embed/>
                </p:oleObj>
              </mc:Choice>
              <mc:Fallback>
                <p:oleObj name="Bitkép" r:id="rId4" imgW="7676190" imgH="1019048" progId="PBrush">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31760" name="Text Box 4"/>
          <p:cNvSpPr txBox="1">
            <a:spLocks noChangeArrowheads="1"/>
          </p:cNvSpPr>
          <p:nvPr/>
        </p:nvSpPr>
        <p:spPr bwMode="auto">
          <a:xfrm>
            <a:off x="431800" y="2124075"/>
            <a:ext cx="8461375" cy="4524375"/>
          </a:xfrm>
          <a:prstGeom prst="rect">
            <a:avLst/>
          </a:prstGeom>
          <a:noFill/>
          <a:ln w="9525">
            <a:noFill/>
            <a:miter lim="800000"/>
            <a:headEnd/>
            <a:tailEnd/>
          </a:ln>
        </p:spPr>
        <p:txBody>
          <a:bodyPr>
            <a:spAutoFit/>
          </a:bodyPr>
          <a:lstStyle/>
          <a:p>
            <a:pPr algn="just"/>
            <a:endParaRPr lang="hu-HU" altLang="hu-HU"/>
          </a:p>
          <a:p>
            <a:pPr algn="just"/>
            <a:r>
              <a:rPr lang="hu-HU" altLang="hu-HU"/>
              <a:t>Tűz jelzéséhez, a törvény hatálya alá tartozóknak kötelessége a segítségkéréshez híradási eszközüket rendelkezésre bocsátani, szükség esetén járműveikkel segítséget nyújtani.</a:t>
            </a:r>
          </a:p>
          <a:p>
            <a:pPr algn="just"/>
            <a:endParaRPr lang="hu-HU" altLang="hu-HU"/>
          </a:p>
          <a:p>
            <a:pPr algn="just"/>
            <a:r>
              <a:rPr lang="hu-HU" altLang="hu-HU"/>
              <a:t>Az igénybe vett eszközökben keletkezett károk vagy</a:t>
            </a:r>
          </a:p>
          <a:p>
            <a:pPr algn="just"/>
            <a:r>
              <a:rPr lang="hu-HU" altLang="hu-HU"/>
              <a:t>járulékos kiadások költségei az igénybe vevőt</a:t>
            </a:r>
          </a:p>
          <a:p>
            <a:pPr algn="just"/>
            <a:r>
              <a:rPr lang="hu-HU" altLang="hu-HU"/>
              <a:t>(katasztrófavédelmet) terheli.</a:t>
            </a:r>
          </a:p>
          <a:p>
            <a:pPr algn="just"/>
            <a:endParaRPr lang="hu-HU" altLang="hu-HU"/>
          </a:p>
          <a:p>
            <a:pPr algn="just"/>
            <a:endParaRPr lang="hu-HU" altLang="hu-HU"/>
          </a:p>
          <a:p>
            <a:pPr algn="just"/>
            <a:endParaRPr lang="hu-HU" altLang="hu-HU"/>
          </a:p>
          <a:p>
            <a:pPr algn="just"/>
            <a:r>
              <a:rPr lang="hu-HU" altLang="hu-HU"/>
              <a:t>A rendőrség, a mentőszolgálat, a polgármesteri hivatal, a hozzá beérkezett tűzjelzést köteles haladéktalanul továbbítani a jelzésfogadónak.</a:t>
            </a:r>
          </a:p>
          <a:p>
            <a:pPr algn="just"/>
            <a:endParaRPr lang="hu-HU" altLang="hu-HU"/>
          </a:p>
          <a:p>
            <a:pPr algn="just"/>
            <a:r>
              <a:rPr lang="hu-HU" altLang="hu-HU"/>
              <a:t>A tűzjelzés telefonon történő fogadásának biztosítása, és az ezzel kapcsolatos költségek a </a:t>
            </a:r>
            <a:r>
              <a:rPr lang="hu-HU" altLang="hu-HU" b="1"/>
              <a:t>jelzésfogadó fenntartóját terhelik</a:t>
            </a:r>
            <a:r>
              <a:rPr lang="hu-HU" altLang="hu-HU"/>
              <a:t>. A hívó számára a hívás díjtalan.</a:t>
            </a:r>
          </a:p>
        </p:txBody>
      </p:sp>
      <p:sp>
        <p:nvSpPr>
          <p:cNvPr id="31761"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Kötelességek</a:t>
            </a:r>
          </a:p>
        </p:txBody>
      </p:sp>
      <p:pic>
        <p:nvPicPr>
          <p:cNvPr id="31762" name="Picture 5" descr="http://digicomwireless.com.au/wp-content/uploads/2012/04/kirisun-cb-radio-pt4200-walkie-talkie.png"/>
          <p:cNvPicPr>
            <a:picLocks noChangeAspect="1" noChangeArrowheads="1"/>
          </p:cNvPicPr>
          <p:nvPr/>
        </p:nvPicPr>
        <p:blipFill>
          <a:blip r:embed="rId6"/>
          <a:srcRect/>
          <a:stretch>
            <a:fillRect/>
          </a:stretch>
        </p:blipFill>
        <p:spPr bwMode="auto">
          <a:xfrm rot="2365077">
            <a:off x="3151188" y="4062413"/>
            <a:ext cx="873125" cy="1223962"/>
          </a:xfrm>
          <a:prstGeom prst="rect">
            <a:avLst/>
          </a:prstGeom>
          <a:noFill/>
          <a:ln w="9525">
            <a:noFill/>
            <a:miter lim="800000"/>
            <a:headEnd/>
            <a:tailEnd/>
          </a:ln>
        </p:spPr>
      </p:pic>
      <p:pic>
        <p:nvPicPr>
          <p:cNvPr id="31763" name="Picture 9" descr="http://www.tourkft.hu/wp-content/uploads/2013/09/mt800c.png"/>
          <p:cNvPicPr>
            <a:picLocks noChangeAspect="1" noChangeArrowheads="1"/>
          </p:cNvPicPr>
          <p:nvPr/>
        </p:nvPicPr>
        <p:blipFill>
          <a:blip r:embed="rId7"/>
          <a:srcRect/>
          <a:stretch>
            <a:fillRect/>
          </a:stretch>
        </p:blipFill>
        <p:spPr bwMode="auto">
          <a:xfrm>
            <a:off x="5408613" y="3024188"/>
            <a:ext cx="3479800" cy="2087562"/>
          </a:xfrm>
          <a:prstGeom prst="rect">
            <a:avLst/>
          </a:prstGeom>
          <a:noFill/>
          <a:ln w="9525">
            <a:noFill/>
            <a:miter lim="800000"/>
            <a:headEnd/>
            <a:tailEnd/>
          </a:ln>
        </p:spPr>
      </p:pic>
      <p:pic>
        <p:nvPicPr>
          <p:cNvPr id="31764" name="Picture 11" descr="http://www.k-netweb.net/blog/datas/2006/03/22/SPV_C600_725x898.png"/>
          <p:cNvPicPr>
            <a:picLocks noChangeAspect="1" noChangeArrowheads="1"/>
          </p:cNvPicPr>
          <p:nvPr/>
        </p:nvPicPr>
        <p:blipFill>
          <a:blip r:embed="rId8"/>
          <a:srcRect/>
          <a:stretch>
            <a:fillRect/>
          </a:stretch>
        </p:blipFill>
        <p:spPr bwMode="auto">
          <a:xfrm rot="1275975">
            <a:off x="7726363" y="1379538"/>
            <a:ext cx="811212" cy="100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03"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33805"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33805" name="Text Box 4"/>
          <p:cNvSpPr txBox="1">
            <a:spLocks noChangeArrowheads="1"/>
          </p:cNvSpPr>
          <p:nvPr/>
        </p:nvSpPr>
        <p:spPr bwMode="auto">
          <a:xfrm>
            <a:off x="431800" y="2124075"/>
            <a:ext cx="8461375" cy="4314825"/>
          </a:xfrm>
          <a:prstGeom prst="rect">
            <a:avLst/>
          </a:prstGeom>
          <a:noFill/>
          <a:ln w="9525">
            <a:noFill/>
            <a:miter lim="800000"/>
            <a:headEnd/>
            <a:tailEnd/>
          </a:ln>
        </p:spPr>
        <p:txBody>
          <a:bodyPr>
            <a:spAutoFit/>
          </a:bodyPr>
          <a:lstStyle/>
          <a:p>
            <a:pPr algn="just">
              <a:lnSpc>
                <a:spcPct val="110000"/>
              </a:lnSpc>
            </a:pPr>
            <a:r>
              <a:rPr lang="hu-HU" altLang="hu-HU"/>
              <a:t>A törvény hatálya alá tartozók a tűzoltásban, a műszaki mentésben – </a:t>
            </a:r>
            <a:r>
              <a:rPr lang="hu-HU" altLang="hu-HU" b="1"/>
              <a:t>ellenszolgáltatás nélkül </a:t>
            </a:r>
            <a:r>
              <a:rPr lang="hu-HU" altLang="hu-HU"/>
              <a:t>– </a:t>
            </a:r>
            <a:r>
              <a:rPr lang="hu-HU" altLang="hu-HU" b="1"/>
              <a:t>életkoruk, egészségi, fizikai állapotuk alapján</a:t>
            </a:r>
            <a:r>
              <a:rPr lang="hu-HU" altLang="hu-HU"/>
              <a:t> elvárható </a:t>
            </a:r>
            <a:r>
              <a:rPr lang="hu-HU" altLang="hu-HU" b="1"/>
              <a:t>személyes részvétellel</a:t>
            </a:r>
            <a:r>
              <a:rPr lang="hu-HU" altLang="hu-HU"/>
              <a:t>, adatok közlésével </a:t>
            </a:r>
            <a:r>
              <a:rPr lang="hu-HU" altLang="hu-HU" b="1"/>
              <a:t>kötelesek közreműködni</a:t>
            </a:r>
            <a:r>
              <a:rPr lang="hu-HU" altLang="hu-HU"/>
              <a:t>.</a:t>
            </a:r>
          </a:p>
          <a:p>
            <a:pPr algn="just">
              <a:lnSpc>
                <a:spcPct val="110000"/>
              </a:lnSpc>
            </a:pPr>
            <a:endParaRPr lang="hu-HU" altLang="hu-HU"/>
          </a:p>
          <a:p>
            <a:pPr algn="just">
              <a:lnSpc>
                <a:spcPct val="110000"/>
              </a:lnSpc>
            </a:pPr>
            <a:r>
              <a:rPr lang="hu-HU" altLang="hu-HU"/>
              <a:t>Azokat a változásokat, amelyek a településen vagy a létesítményben a tűzoltást befolyásolhatják, a kezdeményező vagy az elhárításért felelős szerv haladéktalanul köteles az állandó készenléti jellegű szolgálatot ellátó hivatásos tűzoltóságnak vagy önkormányzati tűzoltóságnak, illetve az érintett létesítményi tűzoltóságnak szóban azonnal és írásban is bejelenteni.</a:t>
            </a:r>
          </a:p>
          <a:p>
            <a:pPr algn="just">
              <a:lnSpc>
                <a:spcPct val="110000"/>
              </a:lnSpc>
            </a:pPr>
            <a:endParaRPr lang="hu-HU" altLang="hu-HU"/>
          </a:p>
          <a:p>
            <a:pPr algn="just">
              <a:lnSpc>
                <a:spcPct val="110000"/>
              </a:lnSpc>
            </a:pPr>
            <a:r>
              <a:rPr lang="hu-HU" altLang="hu-HU"/>
              <a:t>A tűz oltásának felelős vezetője a tűzoltásvezető, aki a tűzoltóság vagy a hivatásos katasztrófavédelmi szerv jogszabályban meghatározott feltételeknek megfelelő tagja lehet. A tűzoltás helyszínén más személy csak a tűzoltásvezető előzetes engedélyével intézkedhet.</a:t>
            </a:r>
            <a:endParaRPr lang="hu-HU" altLang="hu-HU" b="1"/>
          </a:p>
        </p:txBody>
      </p:sp>
      <p:sp>
        <p:nvSpPr>
          <p:cNvPr id="33806"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Tűzoltás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51"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35853"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35853" name="Text Box 4"/>
          <p:cNvSpPr txBox="1">
            <a:spLocks noChangeArrowheads="1"/>
          </p:cNvSpPr>
          <p:nvPr/>
        </p:nvSpPr>
        <p:spPr bwMode="auto">
          <a:xfrm>
            <a:off x="431800" y="2124075"/>
            <a:ext cx="8461375" cy="4211638"/>
          </a:xfrm>
          <a:prstGeom prst="rect">
            <a:avLst/>
          </a:prstGeom>
          <a:noFill/>
          <a:ln w="9525">
            <a:noFill/>
            <a:miter lim="800000"/>
            <a:headEnd/>
            <a:tailEnd/>
          </a:ln>
        </p:spPr>
        <p:txBody>
          <a:bodyPr>
            <a:spAutoFit/>
          </a:bodyPr>
          <a:lstStyle/>
          <a:p>
            <a:pPr algn="just"/>
            <a:r>
              <a:rPr lang="hu-HU" altLang="hu-HU"/>
              <a:t>A fegyveres erők, a rendőrség, a polgári védelem, a vám- és pénzügyőrség, a büntetés-végrehajtási és a környezetvédelmi szervek, a mentőszolgálatok és a közüzemi vállalatok kirendelését igényelheti. Számukra csak vezetőik útján adhat utasítást a tűzoltásban való közreműködésre. Ezek a szervek, ha az az alapfeladataik ellátását nem veszélyezteti, kötelesek eleget tenni a kirendelésnek.</a:t>
            </a:r>
          </a:p>
          <a:p>
            <a:pPr algn="just"/>
            <a:endParaRPr lang="hu-HU" altLang="hu-HU"/>
          </a:p>
          <a:p>
            <a:pPr algn="just"/>
            <a:r>
              <a:rPr lang="hu-HU" altLang="hu-HU"/>
              <a:t>Magánszemélyeket a tűz oltásában és a mentési munkálatokban az életkoruk, egészségi és fizikai állapotuk alapján elvárható közreműködésre kötelezhet.</a:t>
            </a:r>
          </a:p>
          <a:p>
            <a:pPr algn="just"/>
            <a:endParaRPr lang="hu-HU" altLang="hu-HU"/>
          </a:p>
          <a:p>
            <a:pPr algn="just"/>
            <a:r>
              <a:rPr lang="hu-HU" altLang="hu-HU"/>
              <a:t>Jogi személyeket, valamint a magán- és jogi személyek jogi személyiséggel nem rendelkező szervezeteit a tűz oltásában és a mentési munkálatokban való közreműködésre kötelezhet.</a:t>
            </a:r>
          </a:p>
          <a:p>
            <a:pPr algn="just"/>
            <a:endParaRPr lang="hu-HU" altLang="hu-HU"/>
          </a:p>
          <a:p>
            <a:pPr algn="just"/>
            <a:r>
              <a:rPr lang="hu-HU" altLang="hu-HU"/>
              <a:t>Fentiekben felsoroltak járműveit, eszközeit, felszereléseit, anyagait igénybe veheti.</a:t>
            </a:r>
          </a:p>
        </p:txBody>
      </p:sp>
      <p:sp>
        <p:nvSpPr>
          <p:cNvPr id="35854"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A tűzoltásvezető joga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9"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37901"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37901" name="Text Box 4"/>
          <p:cNvSpPr txBox="1">
            <a:spLocks noChangeArrowheads="1"/>
          </p:cNvSpPr>
          <p:nvPr/>
        </p:nvSpPr>
        <p:spPr bwMode="auto">
          <a:xfrm>
            <a:off x="431800" y="1943100"/>
            <a:ext cx="8461375" cy="4486275"/>
          </a:xfrm>
          <a:prstGeom prst="rect">
            <a:avLst/>
          </a:prstGeom>
          <a:noFill/>
          <a:ln w="9525">
            <a:noFill/>
            <a:miter lim="800000"/>
            <a:headEnd/>
            <a:tailEnd/>
          </a:ln>
        </p:spPr>
        <p:txBody>
          <a:bodyPr>
            <a:spAutoFit/>
          </a:bodyPr>
          <a:lstStyle/>
          <a:p>
            <a:pPr algn="just"/>
            <a:endParaRPr lang="hu-HU" altLang="hu-HU"/>
          </a:p>
          <a:p>
            <a:pPr algn="just"/>
            <a:r>
              <a:rPr lang="hu-HU" altLang="hu-HU"/>
              <a:t>Elrendelheti további tűzoltóságok riasztását, a kiérkezést és felderítést követően, addig csak javaslatot tehet.</a:t>
            </a:r>
          </a:p>
          <a:p>
            <a:pPr algn="just"/>
            <a:endParaRPr lang="hu-HU" altLang="hu-HU"/>
          </a:p>
          <a:p>
            <a:pPr algn="just"/>
            <a:r>
              <a:rPr lang="hu-HU" altLang="hu-HU"/>
              <a:t>Kérheti a karitatív szervezetek egységeinek közreműködését.</a:t>
            </a:r>
          </a:p>
          <a:p>
            <a:pPr algn="just"/>
            <a:endParaRPr lang="hu-HU" altLang="hu-HU"/>
          </a:p>
          <a:p>
            <a:pPr algn="just"/>
            <a:r>
              <a:rPr lang="hu-HU" altLang="hu-HU"/>
              <a:t>Elrendelheti, hogy a tűzoltásban résztvevők magánlakásba, illetőleg jogi személyek, a magánszemélyek és a jogi személyiséggel nem rendelkező szervezetek tulajdonában, használatában, kezelésében álló területre, létesítménybe, épületbe, helyiségbe bontással is behatolhassanak.</a:t>
            </a:r>
          </a:p>
          <a:p>
            <a:pPr algn="just"/>
            <a:endParaRPr lang="hu-HU" altLang="hu-HU"/>
          </a:p>
          <a:p>
            <a:pPr algn="just"/>
            <a:r>
              <a:rPr lang="hu-HU" altLang="hu-HU"/>
              <a:t>A tűzoltásvezető a tűz által veszélyeztetett és a tűz oltásához szükséges területen minden tevékenységet korlátozhat, megtilthat, elrendelheti az illetéktelen vagy a veszélyeztetett személyek, valamint az anyagi javak eltávolítását, a terület kiürítését.</a:t>
            </a:r>
          </a:p>
          <a:p>
            <a:pPr algn="just"/>
            <a:endParaRPr lang="hu-HU" altLang="hu-HU" b="1"/>
          </a:p>
        </p:txBody>
      </p:sp>
      <p:sp>
        <p:nvSpPr>
          <p:cNvPr id="37902"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A tűzoltásvezető joga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108" name="Object 12"/>
          <p:cNvGraphicFramePr>
            <a:graphicFrameLocks noGrp="1" noChangeAspect="1"/>
          </p:cNvGraphicFramePr>
          <p:nvPr>
            <p:ph type="title"/>
          </p:nvPr>
        </p:nvGraphicFramePr>
        <p:xfrm>
          <a:off x="0" y="0"/>
          <a:ext cx="9144000" cy="1268413"/>
        </p:xfrm>
        <a:graphic>
          <a:graphicData uri="http://schemas.openxmlformats.org/presentationml/2006/ole">
            <mc:AlternateContent xmlns:mc="http://schemas.openxmlformats.org/markup-compatibility/2006">
              <mc:Choice xmlns:v="urn:schemas-microsoft-com:vml" Requires="v">
                <p:oleObj spid="_x0000_s4110" name="Bitkép" r:id="rId4" imgW="7676190" imgH="1019048" progId="PBrush">
                  <p:embed/>
                </p:oleObj>
              </mc:Choice>
              <mc:Fallback>
                <p:oleObj name="Bitkép" r:id="rId4" imgW="7676190" imgH="1019048" progId="PBrush">
                  <p:embed/>
                  <p:pic>
                    <p:nvPicPr>
                      <p:cNvPr id="0" name="Picture 1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9"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Magyarország jogalkotásának rendszere</a:t>
            </a:r>
            <a:endParaRPr lang="hu-HU" altLang="hu-HU" sz="2400"/>
          </a:p>
        </p:txBody>
      </p:sp>
      <p:graphicFrame>
        <p:nvGraphicFramePr>
          <p:cNvPr id="7" name="Diagram 6"/>
          <p:cNvGraphicFramePr/>
          <p:nvPr/>
        </p:nvGraphicFramePr>
        <p:xfrm>
          <a:off x="161510" y="1820565"/>
          <a:ext cx="8820980" cy="48941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47"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39949"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39949" name="Text Box 4"/>
          <p:cNvSpPr txBox="1">
            <a:spLocks noChangeArrowheads="1"/>
          </p:cNvSpPr>
          <p:nvPr/>
        </p:nvSpPr>
        <p:spPr bwMode="auto">
          <a:xfrm>
            <a:off x="431800" y="1584325"/>
            <a:ext cx="8461375" cy="6683375"/>
          </a:xfrm>
          <a:prstGeom prst="rect">
            <a:avLst/>
          </a:prstGeom>
          <a:noFill/>
          <a:ln w="9525">
            <a:noFill/>
            <a:miter lim="800000"/>
            <a:headEnd/>
            <a:tailEnd/>
          </a:ln>
        </p:spPr>
        <p:txBody>
          <a:bodyPr>
            <a:spAutoFit/>
          </a:bodyPr>
          <a:lstStyle/>
          <a:p>
            <a:pPr algn="just"/>
            <a:endParaRPr lang="hu-HU"/>
          </a:p>
          <a:p>
            <a:pPr algn="just">
              <a:buFont typeface="Arial" charset="0"/>
              <a:buChar char="•"/>
            </a:pPr>
            <a:r>
              <a:rPr lang="hu-HU"/>
              <a:t>nem főfoglalkozású létesítményi tűzoltóságtól a vezetést </a:t>
            </a:r>
            <a:r>
              <a:rPr lang="hu-HU" b="1"/>
              <a:t>átveheti</a:t>
            </a:r>
            <a:r>
              <a:rPr lang="hu-HU"/>
              <a:t> az önkormányzati tűzoltóság;</a:t>
            </a:r>
          </a:p>
          <a:p>
            <a:pPr algn="just">
              <a:buFont typeface="Arial" charset="0"/>
              <a:buChar char="•"/>
            </a:pPr>
            <a:endParaRPr lang="hu-HU"/>
          </a:p>
          <a:p>
            <a:pPr algn="just">
              <a:buFont typeface="Arial" charset="0"/>
              <a:buChar char="•"/>
            </a:pPr>
            <a:r>
              <a:rPr lang="hu-HU"/>
              <a:t>ÖTP-től a vezetést </a:t>
            </a:r>
            <a:r>
              <a:rPr lang="hu-HU" b="1"/>
              <a:t>köteles átvenni </a:t>
            </a:r>
            <a:r>
              <a:rPr lang="hu-HU"/>
              <a:t>a hivatásos tűzoltóság, </a:t>
            </a:r>
            <a:r>
              <a:rPr lang="hu-HU" b="1"/>
              <a:t>kivéve</a:t>
            </a:r>
            <a:r>
              <a:rPr lang="hu-HU"/>
              <a:t> abban az esetben, </a:t>
            </a:r>
            <a:r>
              <a:rPr lang="hu-HU" b="1"/>
              <a:t>amennyiben</a:t>
            </a:r>
            <a:r>
              <a:rPr lang="hu-HU"/>
              <a:t> a HTP helyszínre érkező állományában </a:t>
            </a:r>
            <a:r>
              <a:rPr lang="hu-HU" b="1"/>
              <a:t>nincs tűzoltásvezetésére jogosult személy</a:t>
            </a:r>
            <a:r>
              <a:rPr lang="hu-HU"/>
              <a:t>; </a:t>
            </a:r>
          </a:p>
          <a:p>
            <a:pPr algn="just">
              <a:buFont typeface="Arial" charset="0"/>
              <a:buChar char="•"/>
            </a:pPr>
            <a:endParaRPr lang="hu-HU"/>
          </a:p>
          <a:p>
            <a:pPr algn="just">
              <a:buFont typeface="Arial" charset="0"/>
              <a:buChar char="•"/>
            </a:pPr>
            <a:r>
              <a:rPr lang="hu-HU"/>
              <a:t>HTP-től a vezetést </a:t>
            </a:r>
            <a:r>
              <a:rPr lang="hu-HU" b="1"/>
              <a:t>átveheti</a:t>
            </a:r>
            <a:r>
              <a:rPr lang="hu-HU"/>
              <a:t> az illetékességi terület szerinti Katasztrófavédelmi Kirendeltség (a továbbiakban KvK); </a:t>
            </a:r>
          </a:p>
          <a:p>
            <a:pPr algn="just">
              <a:buFont typeface="Arial" charset="0"/>
              <a:buChar char="•"/>
            </a:pPr>
            <a:endParaRPr lang="hu-HU"/>
          </a:p>
          <a:p>
            <a:pPr algn="just">
              <a:buFont typeface="Arial" charset="0"/>
              <a:buChar char="•"/>
            </a:pPr>
            <a:r>
              <a:rPr lang="hu-HU"/>
              <a:t>KvK-tól a vezetést </a:t>
            </a:r>
            <a:r>
              <a:rPr lang="hu-HU" b="1"/>
              <a:t>átveheti</a:t>
            </a:r>
            <a:r>
              <a:rPr lang="hu-HU"/>
              <a:t> az illetékességi terület szerinti Katasztrófavédelmi Igazgatóság (a továbbiakban: KI), a KI-tól a vezetést </a:t>
            </a:r>
            <a:r>
              <a:rPr lang="hu-HU" b="1"/>
              <a:t>átveheti</a:t>
            </a:r>
            <a:r>
              <a:rPr lang="hu-HU"/>
              <a:t> a BM OKF;</a:t>
            </a:r>
          </a:p>
          <a:p>
            <a:pPr algn="just">
              <a:buFont typeface="Arial" charset="0"/>
              <a:buChar char="•"/>
            </a:pPr>
            <a:endParaRPr lang="hu-HU"/>
          </a:p>
          <a:p>
            <a:pPr algn="just">
              <a:buFont typeface="Arial" charset="0"/>
              <a:buChar char="•"/>
            </a:pPr>
            <a:r>
              <a:rPr lang="hu-HU"/>
              <a:t>főfoglalkozású létesítményi tűzoltóságtól a vezetést </a:t>
            </a:r>
            <a:r>
              <a:rPr lang="hu-HU" b="1"/>
              <a:t>átveheti</a:t>
            </a:r>
            <a:r>
              <a:rPr lang="hu-HU"/>
              <a:t> a HTP;</a:t>
            </a:r>
          </a:p>
          <a:p>
            <a:pPr algn="just">
              <a:buFont typeface="Arial" charset="0"/>
              <a:buChar char="•"/>
            </a:pPr>
            <a:endParaRPr lang="hu-HU"/>
          </a:p>
          <a:p>
            <a:pPr algn="just">
              <a:buFont typeface="Arial" charset="0"/>
              <a:buChar char="•"/>
            </a:pPr>
            <a:r>
              <a:rPr lang="hu-HU"/>
              <a:t>a HTP-től a KvK;</a:t>
            </a:r>
          </a:p>
          <a:p>
            <a:pPr algn="just">
              <a:buFont typeface="Arial" charset="0"/>
              <a:buChar char="•"/>
            </a:pPr>
            <a:endParaRPr lang="hu-HU"/>
          </a:p>
          <a:p>
            <a:pPr algn="just">
              <a:buFont typeface="Arial" charset="0"/>
              <a:buChar char="•"/>
            </a:pPr>
            <a:r>
              <a:rPr lang="hu-HU"/>
              <a:t>a KvK-tól az illetékességi terület szerinti KI, a KI-tól a BM OKF.</a:t>
            </a:r>
          </a:p>
          <a:p>
            <a:pPr algn="just">
              <a:buFont typeface="Arial" charset="0"/>
              <a:buChar char="•"/>
            </a:pPr>
            <a:endParaRPr lang="hu-HU"/>
          </a:p>
          <a:p>
            <a:endParaRPr lang="hu-HU"/>
          </a:p>
          <a:p>
            <a:pPr algn="just">
              <a:buFont typeface="Arial" charset="0"/>
              <a:buNone/>
            </a:pPr>
            <a:endParaRPr lang="hu-HU"/>
          </a:p>
          <a:p>
            <a:pPr algn="just">
              <a:buFont typeface="Arial" charset="0"/>
              <a:buChar char="•"/>
            </a:pPr>
            <a:endParaRPr lang="hu-HU"/>
          </a:p>
          <a:p>
            <a:pPr algn="just">
              <a:buFont typeface="Arial" charset="0"/>
              <a:buNone/>
            </a:pPr>
            <a:endParaRPr lang="hu-HU"/>
          </a:p>
        </p:txBody>
      </p:sp>
      <p:sp>
        <p:nvSpPr>
          <p:cNvPr id="39950"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cs typeface="Times New Roman" pitchFamily="18" charset="0"/>
              </a:rPr>
              <a:t>Átadás-átvétel rendje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43"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44045"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165892" name="Text Box 4"/>
          <p:cNvSpPr txBox="1">
            <a:spLocks noChangeArrowheads="1"/>
          </p:cNvSpPr>
          <p:nvPr/>
        </p:nvSpPr>
        <p:spPr bwMode="auto">
          <a:xfrm>
            <a:off x="431800" y="2124075"/>
            <a:ext cx="8461375" cy="3694113"/>
          </a:xfrm>
          <a:prstGeom prst="rect">
            <a:avLst/>
          </a:prstGeom>
          <a:noFill/>
          <a:ln>
            <a:noFill/>
          </a:ln>
          <a:effectLst/>
          <a:extLst/>
        </p:spPr>
        <p:txBody>
          <a:bodyPr>
            <a:spAutoFit/>
          </a:bodyPr>
          <a:lstStyle/>
          <a:p>
            <a:pPr algn="just">
              <a:defRPr/>
            </a:pPr>
            <a:endParaRPr lang="hu-HU" dirty="0">
              <a:latin typeface="Arial" panose="020B0604020202020204" pitchFamily="34" charset="0"/>
            </a:endParaRPr>
          </a:p>
          <a:p>
            <a:pPr marL="285750" indent="-285750" algn="just">
              <a:buFont typeface="Arial" panose="020B0604020202020204" pitchFamily="34" charset="0"/>
              <a:buChar char="•"/>
              <a:defRPr/>
            </a:pPr>
            <a:r>
              <a:rPr lang="hu-HU" dirty="0">
                <a:latin typeface="Arial" panose="020B0604020202020204" pitchFamily="34" charset="0"/>
              </a:rPr>
              <a:t>beavatkozó önkéntes tűzoltó egyesülettől a vezetést köteles átvenni az ÖTP, vagy a HTP, </a:t>
            </a:r>
          </a:p>
          <a:p>
            <a:pPr marL="285750" indent="-285750" algn="just">
              <a:buFont typeface="Arial" panose="020B0604020202020204" pitchFamily="34" charset="0"/>
              <a:buChar char="•"/>
              <a:defRPr/>
            </a:pPr>
            <a:endParaRPr lang="hu-HU" dirty="0">
              <a:latin typeface="Arial" panose="020B0604020202020204" pitchFamily="34" charset="0"/>
            </a:endParaRPr>
          </a:p>
          <a:p>
            <a:pPr marL="285750" indent="-285750" algn="just">
              <a:buFont typeface="Arial" panose="020B0604020202020204" pitchFamily="34" charset="0"/>
              <a:buChar char="•"/>
              <a:defRPr/>
            </a:pPr>
            <a:r>
              <a:rPr lang="hu-HU" dirty="0" err="1">
                <a:latin typeface="Arial" panose="020B0604020202020204" pitchFamily="34" charset="0"/>
              </a:rPr>
              <a:t>ÖTP-től</a:t>
            </a:r>
            <a:r>
              <a:rPr lang="hu-HU" dirty="0">
                <a:latin typeface="Arial" panose="020B0604020202020204" pitchFamily="34" charset="0"/>
              </a:rPr>
              <a:t> a vezetést köteles átvenni a HTP, kivéve abban az esetben, amennyiben a HTP helyszínre érkező állományában nincs tűzoltásvezetésére jogosult személy,</a:t>
            </a:r>
          </a:p>
          <a:p>
            <a:pPr marL="285750" indent="-285750" algn="just">
              <a:buFont typeface="Arial" panose="020B0604020202020204" pitchFamily="34" charset="0"/>
              <a:buChar char="•"/>
              <a:defRPr/>
            </a:pPr>
            <a:endParaRPr lang="hu-HU" dirty="0">
              <a:latin typeface="Arial" panose="020B0604020202020204" pitchFamily="34" charset="0"/>
            </a:endParaRPr>
          </a:p>
          <a:p>
            <a:pPr marL="285750" indent="-285750" algn="just">
              <a:buFont typeface="Arial" panose="020B0604020202020204" pitchFamily="34" charset="0"/>
              <a:buChar char="•"/>
              <a:defRPr/>
            </a:pPr>
            <a:r>
              <a:rPr lang="hu-HU" dirty="0" err="1">
                <a:latin typeface="Arial" panose="020B0604020202020204" pitchFamily="34" charset="0"/>
              </a:rPr>
              <a:t>HTP-től</a:t>
            </a:r>
            <a:r>
              <a:rPr lang="hu-HU" dirty="0">
                <a:latin typeface="Arial" panose="020B0604020202020204" pitchFamily="34" charset="0"/>
              </a:rPr>
              <a:t> a vezetést átveheti KvK,</a:t>
            </a:r>
          </a:p>
          <a:p>
            <a:pPr marL="285750" indent="-285750" algn="just">
              <a:buFont typeface="Arial" panose="020B0604020202020204" pitchFamily="34" charset="0"/>
              <a:buChar char="•"/>
              <a:defRPr/>
            </a:pPr>
            <a:endParaRPr lang="hu-HU" dirty="0">
              <a:latin typeface="Arial" panose="020B0604020202020204" pitchFamily="34" charset="0"/>
            </a:endParaRPr>
          </a:p>
          <a:p>
            <a:pPr marL="285750" indent="-285750" algn="just">
              <a:buFont typeface="Arial" panose="020B0604020202020204" pitchFamily="34" charset="0"/>
              <a:buChar char="•"/>
              <a:defRPr/>
            </a:pPr>
            <a:r>
              <a:rPr lang="hu-HU" dirty="0" err="1">
                <a:latin typeface="Arial" panose="020B0604020202020204" pitchFamily="34" charset="0"/>
              </a:rPr>
              <a:t>KvK-tól</a:t>
            </a:r>
            <a:r>
              <a:rPr lang="hu-HU" dirty="0">
                <a:latin typeface="Arial" panose="020B0604020202020204" pitchFamily="34" charset="0"/>
              </a:rPr>
              <a:t> a vezetést átveheti az illetékességi terület szerinti KI, </a:t>
            </a:r>
          </a:p>
          <a:p>
            <a:pPr marL="285750" indent="-285750" algn="just">
              <a:buFont typeface="Arial" panose="020B0604020202020204" pitchFamily="34" charset="0"/>
              <a:buChar char="•"/>
              <a:defRPr/>
            </a:pPr>
            <a:endParaRPr lang="hu-HU" dirty="0">
              <a:latin typeface="Arial" panose="020B0604020202020204" pitchFamily="34" charset="0"/>
            </a:endParaRPr>
          </a:p>
          <a:p>
            <a:pPr marL="285750" indent="-285750" algn="just">
              <a:buFont typeface="Arial" panose="020B0604020202020204" pitchFamily="34" charset="0"/>
              <a:buChar char="•"/>
              <a:defRPr/>
            </a:pPr>
            <a:r>
              <a:rPr lang="hu-HU" dirty="0" err="1">
                <a:latin typeface="Arial" panose="020B0604020202020204" pitchFamily="34" charset="0"/>
              </a:rPr>
              <a:t>KI-tól</a:t>
            </a:r>
            <a:r>
              <a:rPr lang="hu-HU" dirty="0">
                <a:latin typeface="Arial" panose="020B0604020202020204" pitchFamily="34" charset="0"/>
              </a:rPr>
              <a:t> a vezetést átveheti a BM OKF.</a:t>
            </a:r>
          </a:p>
        </p:txBody>
      </p:sp>
      <p:sp>
        <p:nvSpPr>
          <p:cNvPr id="44046"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cs typeface="Times New Roman" pitchFamily="18" charset="0"/>
              </a:rPr>
              <a:t>Átadás-átvétel rendje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91"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46093"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46093" name="Text Box 4"/>
          <p:cNvSpPr txBox="1">
            <a:spLocks noChangeArrowheads="1"/>
          </p:cNvSpPr>
          <p:nvPr/>
        </p:nvSpPr>
        <p:spPr bwMode="auto">
          <a:xfrm>
            <a:off x="385763" y="1808163"/>
            <a:ext cx="8461375" cy="3970337"/>
          </a:xfrm>
          <a:prstGeom prst="rect">
            <a:avLst/>
          </a:prstGeom>
          <a:noFill/>
          <a:ln w="9525">
            <a:noFill/>
            <a:miter lim="800000"/>
            <a:headEnd/>
            <a:tailEnd/>
          </a:ln>
        </p:spPr>
        <p:txBody>
          <a:bodyPr>
            <a:spAutoFit/>
          </a:bodyPr>
          <a:lstStyle/>
          <a:p>
            <a:pPr algn="just"/>
            <a:endParaRPr lang="hu-HU" altLang="hu-HU"/>
          </a:p>
          <a:p>
            <a:pPr algn="just"/>
            <a:r>
              <a:rPr lang="hu-HU" altLang="hu-HU"/>
              <a:t>A tűzoltóság fenntartóját terheli a tűzoltás, műszaki mentés során indokolatlanul, illetve a gyakorlatok során okozott károk megtérítése harmadik személy részére. Kivételt képeznek a vagyoni előnyök, úgymint a termelés során keletkező haszon.</a:t>
            </a:r>
          </a:p>
          <a:p>
            <a:pPr algn="just"/>
            <a:endParaRPr lang="hu-HU" altLang="hu-HU"/>
          </a:p>
          <a:p>
            <a:pPr algn="just"/>
            <a:r>
              <a:rPr lang="hu-HU" altLang="hu-HU"/>
              <a:t>A tűzoltóság fenntartója harmadik személynek okozott személyiségi jogsértésért sérelemdíj megfizetésére kötelezett.</a:t>
            </a:r>
          </a:p>
          <a:p>
            <a:pPr algn="just"/>
            <a:endParaRPr lang="hu-HU" altLang="hu-HU"/>
          </a:p>
          <a:p>
            <a:pPr algn="just"/>
            <a:r>
              <a:rPr lang="hu-HU" altLang="hu-HU"/>
              <a:t>Harmadik személy: aki a jogviszonyban érintett felek magatartásának hatásaiban érintett, adott jogviszonyon kívüli személyek.</a:t>
            </a:r>
          </a:p>
          <a:p>
            <a:pPr algn="just"/>
            <a:r>
              <a:rPr lang="hu-HU" altLang="hu-HU"/>
              <a:t>Felek lehetnek: tűzoltóság – károsult, illetve tűzoltóság – gyakorlati helyszínt üzemeltető.</a:t>
            </a:r>
          </a:p>
          <a:p>
            <a:pPr algn="just"/>
            <a:r>
              <a:rPr lang="hu-HU" altLang="hu-HU"/>
              <a:t>Sérelemdíj: A sérelemdíjjal védett körbe tartozik minden olyan, az ember személyét – a testét, a lelkét – ért hátrány, ami nem a vagyonát éri.</a:t>
            </a:r>
          </a:p>
        </p:txBody>
      </p:sp>
      <p:sp>
        <p:nvSpPr>
          <p:cNvPr id="46094"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Kártérítés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87"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50189"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165892" name="Text Box 4"/>
          <p:cNvSpPr txBox="1">
            <a:spLocks noChangeArrowheads="1"/>
          </p:cNvSpPr>
          <p:nvPr/>
        </p:nvSpPr>
        <p:spPr bwMode="auto">
          <a:xfrm>
            <a:off x="431800" y="2124075"/>
            <a:ext cx="8461375" cy="3416300"/>
          </a:xfrm>
          <a:prstGeom prst="rect">
            <a:avLst/>
          </a:prstGeom>
          <a:noFill/>
          <a:ln>
            <a:noFill/>
          </a:ln>
          <a:effectLst/>
          <a:extLst/>
        </p:spPr>
        <p:txBody>
          <a:bodyPr>
            <a:spAutoFit/>
          </a:bodyPr>
          <a:lstStyle/>
          <a:p>
            <a:pPr algn="just">
              <a:defRPr/>
            </a:pPr>
            <a:endParaRPr lang="hu-HU" dirty="0">
              <a:latin typeface="Arial" panose="020B0604020202020204" pitchFamily="34" charset="0"/>
            </a:endParaRPr>
          </a:p>
          <a:p>
            <a:pPr algn="just">
              <a:defRPr/>
            </a:pPr>
            <a:r>
              <a:rPr lang="hu-HU" dirty="0">
                <a:latin typeface="Arial" panose="020B0604020202020204" pitchFamily="34" charset="0"/>
              </a:rPr>
              <a:t>Aki a tüzet szándékosan vagy súlyos gondatlanságból okozta nem tarthat igényt kártérítésre, illetve sérelemdíjra.</a:t>
            </a:r>
          </a:p>
          <a:p>
            <a:pPr algn="just">
              <a:defRPr/>
            </a:pPr>
            <a:endParaRPr lang="hu-HU" dirty="0">
              <a:latin typeface="Arial" panose="020B0604020202020204" pitchFamily="34" charset="0"/>
            </a:endParaRPr>
          </a:p>
          <a:p>
            <a:pPr algn="just">
              <a:defRPr/>
            </a:pPr>
            <a:r>
              <a:rPr lang="hu-HU" dirty="0">
                <a:latin typeface="Arial" panose="020B0604020202020204" pitchFamily="34" charset="0"/>
              </a:rPr>
              <a:t>Köteles a tűzoltással, műszaki mentéssel és ezek jelzésével kapcsolatosan keletkezett költségek megtérítésére az, aki</a:t>
            </a:r>
          </a:p>
          <a:p>
            <a:pPr algn="just">
              <a:defRPr/>
            </a:pPr>
            <a:endParaRPr lang="hu-HU" dirty="0">
              <a:latin typeface="Arial" panose="020B0604020202020204" pitchFamily="34" charset="0"/>
            </a:endParaRPr>
          </a:p>
          <a:p>
            <a:pPr marL="285750" indent="-285750" algn="just">
              <a:buFont typeface="Arial" panose="020B0604020202020204" pitchFamily="34" charset="0"/>
              <a:buChar char="•"/>
              <a:defRPr/>
            </a:pPr>
            <a:r>
              <a:rPr lang="hu-HU" dirty="0">
                <a:latin typeface="Arial" panose="020B0604020202020204" pitchFamily="34" charset="0"/>
              </a:rPr>
              <a:t>a beavatkozást igénylő </a:t>
            </a:r>
            <a:r>
              <a:rPr lang="hu-HU" b="1" dirty="0">
                <a:latin typeface="Arial" panose="020B0604020202020204" pitchFamily="34" charset="0"/>
              </a:rPr>
              <a:t>eseményt szándékosan</a:t>
            </a:r>
            <a:r>
              <a:rPr lang="hu-HU" dirty="0">
                <a:latin typeface="Arial" panose="020B0604020202020204" pitchFamily="34" charset="0"/>
              </a:rPr>
              <a:t> okozta;</a:t>
            </a:r>
          </a:p>
          <a:p>
            <a:pPr marL="285750" indent="-285750" algn="just">
              <a:buFont typeface="Arial" panose="020B0604020202020204" pitchFamily="34" charset="0"/>
              <a:buChar char="•"/>
              <a:defRPr/>
            </a:pPr>
            <a:r>
              <a:rPr lang="hu-HU" dirty="0">
                <a:latin typeface="Arial" panose="020B0604020202020204" pitchFamily="34" charset="0"/>
              </a:rPr>
              <a:t>a tűzoltásra vagy a műszaki mentésre vonatkozóan </a:t>
            </a:r>
            <a:r>
              <a:rPr lang="hu-HU" b="1" dirty="0">
                <a:latin typeface="Arial" panose="020B0604020202020204" pitchFamily="34" charset="0"/>
              </a:rPr>
              <a:t>szándékosan megtévesztő jelzést</a:t>
            </a:r>
            <a:r>
              <a:rPr lang="hu-HU" dirty="0">
                <a:latin typeface="Arial" panose="020B0604020202020204" pitchFamily="34" charset="0"/>
              </a:rPr>
              <a:t> adott;</a:t>
            </a:r>
          </a:p>
          <a:p>
            <a:pPr marL="285750" indent="-285750" algn="just">
              <a:buFont typeface="Arial" panose="020B0604020202020204" pitchFamily="34" charset="0"/>
              <a:buChar char="•"/>
              <a:defRPr/>
            </a:pPr>
            <a:r>
              <a:rPr lang="hu-HU" b="1" dirty="0">
                <a:latin typeface="Arial" panose="020B0604020202020204" pitchFamily="34" charset="0"/>
              </a:rPr>
              <a:t>gondatlansága miatt téves automatikus tűzátjelzés</a:t>
            </a:r>
            <a:r>
              <a:rPr lang="hu-HU" dirty="0">
                <a:latin typeface="Arial" panose="020B0604020202020204" pitchFamily="34" charset="0"/>
              </a:rPr>
              <a:t> keletkezett.</a:t>
            </a:r>
          </a:p>
          <a:p>
            <a:pPr algn="just">
              <a:defRPr/>
            </a:pPr>
            <a:endParaRPr lang="hu-HU" dirty="0">
              <a:latin typeface="Arial" panose="020B0604020202020204" pitchFamily="34" charset="0"/>
            </a:endParaRPr>
          </a:p>
        </p:txBody>
      </p:sp>
      <p:sp>
        <p:nvSpPr>
          <p:cNvPr id="50190"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Kártérítés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35"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52237"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52237" name="Text Box 4"/>
          <p:cNvSpPr txBox="1">
            <a:spLocks noChangeArrowheads="1"/>
          </p:cNvSpPr>
          <p:nvPr/>
        </p:nvSpPr>
        <p:spPr bwMode="auto">
          <a:xfrm>
            <a:off x="431800" y="2124075"/>
            <a:ext cx="8461375" cy="2862263"/>
          </a:xfrm>
          <a:prstGeom prst="rect">
            <a:avLst/>
          </a:prstGeom>
          <a:noFill/>
          <a:ln w="9525">
            <a:noFill/>
            <a:miter lim="800000"/>
            <a:headEnd/>
            <a:tailEnd/>
          </a:ln>
        </p:spPr>
        <p:txBody>
          <a:bodyPr>
            <a:spAutoFit/>
          </a:bodyPr>
          <a:lstStyle/>
          <a:p>
            <a:pPr algn="just"/>
            <a:endParaRPr lang="hu-HU" altLang="hu-HU"/>
          </a:p>
          <a:p>
            <a:pPr algn="just"/>
            <a:r>
              <a:rPr lang="hu-HU" altLang="hu-HU"/>
              <a:t>A műszaki mentések jelzésére, a jelzés feltételeinek biztosítására, a műszaki mentésben való részvételre, irányítására – ha jogszabály eltérően nem rendelkezik – az előzőekben foglaltakat kell alkalmazni. </a:t>
            </a:r>
          </a:p>
          <a:p>
            <a:pPr algn="just"/>
            <a:endParaRPr lang="hu-HU" altLang="hu-HU"/>
          </a:p>
          <a:p>
            <a:pPr algn="just"/>
            <a:r>
              <a:rPr lang="hu-HU" altLang="hu-HU"/>
              <a:t>A tűzoltáson és a műszaki mentésen kívül a tűzoltóság egyéb beavatkozást az érdekelt kérelmére és költségére végezhet.</a:t>
            </a:r>
          </a:p>
          <a:p>
            <a:pPr algn="just"/>
            <a:endParaRPr lang="hu-HU" altLang="hu-HU"/>
          </a:p>
          <a:p>
            <a:pPr algn="just"/>
            <a:r>
              <a:rPr lang="hu-HU" altLang="hu-HU"/>
              <a:t>A tűzoltási és a műszaki mentési eszközök térítés ellenében történő igénybevétele csak a riaszthatóság megtartása mellett történhet.</a:t>
            </a:r>
            <a:endParaRPr lang="hu-HU" altLang="hu-HU" b="1"/>
          </a:p>
        </p:txBody>
      </p:sp>
      <p:sp>
        <p:nvSpPr>
          <p:cNvPr id="52238"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A műszaki mentés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31"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56333"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165892" name="Text Box 4"/>
          <p:cNvSpPr txBox="1">
            <a:spLocks noChangeArrowheads="1"/>
          </p:cNvSpPr>
          <p:nvPr/>
        </p:nvSpPr>
        <p:spPr bwMode="auto">
          <a:xfrm>
            <a:off x="431800" y="2124075"/>
            <a:ext cx="8461375" cy="3694113"/>
          </a:xfrm>
          <a:prstGeom prst="rect">
            <a:avLst/>
          </a:prstGeom>
          <a:noFill/>
          <a:ln>
            <a:noFill/>
          </a:ln>
          <a:effectLst/>
          <a:extLst/>
        </p:spPr>
        <p:txBody>
          <a:bodyPr>
            <a:spAutoFit/>
          </a:bodyPr>
          <a:lstStyle/>
          <a:p>
            <a:pPr algn="just">
              <a:defRPr/>
            </a:pPr>
            <a:endParaRPr lang="hu-HU" dirty="0">
              <a:latin typeface="Arial" panose="020B0604020202020204" pitchFamily="34" charset="0"/>
            </a:endParaRPr>
          </a:p>
          <a:p>
            <a:pPr algn="just">
              <a:defRPr/>
            </a:pPr>
            <a:r>
              <a:rPr lang="hu-HU" dirty="0">
                <a:latin typeface="Arial" panose="020B0604020202020204" pitchFamily="34" charset="0"/>
              </a:rPr>
              <a:t>A tűzoltóság – a tűzoltási, műszaki mentési, hatósági feladat végrehajtása érdekében – a kárhelyszínen tartózkodó, a káresemény tekintetében érdemi információval szolgálni tudó személyek alábbi adatait rögzítheti:</a:t>
            </a:r>
          </a:p>
          <a:p>
            <a:pPr algn="just">
              <a:defRPr/>
            </a:pPr>
            <a:endParaRPr lang="hu-HU" dirty="0">
              <a:latin typeface="Arial" panose="020B0604020202020204" pitchFamily="34" charset="0"/>
            </a:endParaRPr>
          </a:p>
          <a:p>
            <a:pPr marL="285750" indent="-285750" algn="just">
              <a:buFont typeface="Arial" panose="020B0604020202020204" pitchFamily="34" charset="0"/>
              <a:buChar char="•"/>
              <a:defRPr/>
            </a:pPr>
            <a:r>
              <a:rPr lang="hu-HU" dirty="0">
                <a:latin typeface="Arial" panose="020B0604020202020204" pitchFamily="34" charset="0"/>
              </a:rPr>
              <a:t>név,</a:t>
            </a:r>
          </a:p>
          <a:p>
            <a:pPr marL="285750" indent="-285750" algn="just">
              <a:buFont typeface="Arial" panose="020B0604020202020204" pitchFamily="34" charset="0"/>
              <a:buChar char="•"/>
              <a:defRPr/>
            </a:pPr>
            <a:r>
              <a:rPr lang="hu-HU" dirty="0">
                <a:latin typeface="Arial" panose="020B0604020202020204" pitchFamily="34" charset="0"/>
              </a:rPr>
              <a:t>lakcím,</a:t>
            </a:r>
          </a:p>
          <a:p>
            <a:pPr marL="285750" indent="-285750" algn="just">
              <a:buFont typeface="Arial" panose="020B0604020202020204" pitchFamily="34" charset="0"/>
              <a:buChar char="•"/>
              <a:defRPr/>
            </a:pPr>
            <a:r>
              <a:rPr lang="hu-HU" dirty="0">
                <a:latin typeface="Arial" panose="020B0604020202020204" pitchFamily="34" charset="0"/>
              </a:rPr>
              <a:t>egyéb elérhetőség.</a:t>
            </a:r>
          </a:p>
          <a:p>
            <a:pPr algn="just">
              <a:defRPr/>
            </a:pPr>
            <a:endParaRPr lang="hu-HU" dirty="0">
              <a:latin typeface="Arial" panose="020B0604020202020204" pitchFamily="34" charset="0"/>
            </a:endParaRPr>
          </a:p>
          <a:p>
            <a:pPr algn="just">
              <a:defRPr/>
            </a:pPr>
            <a:endParaRPr lang="hu-HU" dirty="0">
              <a:latin typeface="Arial" panose="020B0604020202020204" pitchFamily="34" charset="0"/>
            </a:endParaRPr>
          </a:p>
          <a:p>
            <a:pPr algn="just">
              <a:defRPr/>
            </a:pPr>
            <a:r>
              <a:rPr lang="hu-HU" dirty="0">
                <a:latin typeface="Arial" panose="020B0604020202020204" pitchFamily="34" charset="0"/>
              </a:rPr>
              <a:t>A tűzjelzés és a kárhelyszínen rögzített adatokat – ha törvény eltérően nem rendelkezik – más szerv részére továbbítani nem lehet.</a:t>
            </a:r>
            <a:endParaRPr lang="hu-HU" altLang="hu-HU" b="1" dirty="0">
              <a:latin typeface="Arial" panose="020B0604020202020204" pitchFamily="34" charset="0"/>
            </a:endParaRPr>
          </a:p>
          <a:p>
            <a:pPr algn="just">
              <a:defRPr/>
            </a:pPr>
            <a:endParaRPr lang="hu-HU" altLang="hu-HU" b="1" dirty="0">
              <a:latin typeface="Arial" panose="020B0604020202020204" pitchFamily="34" charset="0"/>
            </a:endParaRPr>
          </a:p>
        </p:txBody>
      </p:sp>
      <p:sp>
        <p:nvSpPr>
          <p:cNvPr id="56334" name="Rectangle 5"/>
          <p:cNvSpPr>
            <a:spLocks noChangeArrowheads="1"/>
          </p:cNvSpPr>
          <p:nvPr/>
        </p:nvSpPr>
        <p:spPr bwMode="auto">
          <a:xfrm>
            <a:off x="0" y="1358900"/>
            <a:ext cx="9144000" cy="830263"/>
          </a:xfrm>
          <a:prstGeom prst="rect">
            <a:avLst/>
          </a:prstGeom>
          <a:noFill/>
          <a:ln w="9525">
            <a:noFill/>
            <a:miter lim="800000"/>
            <a:headEnd/>
            <a:tailEnd/>
          </a:ln>
        </p:spPr>
        <p:txBody>
          <a:bodyPr>
            <a:spAutoFit/>
          </a:bodyPr>
          <a:lstStyle/>
          <a:p>
            <a:pPr algn="ctr">
              <a:spcBef>
                <a:spcPct val="50000"/>
              </a:spcBef>
            </a:pPr>
            <a:r>
              <a:rPr lang="hu-HU" altLang="hu-HU" sz="2400" b="1"/>
              <a:t>Tűz elleni védekezéssel és műszaki mentéssel kapcsolatos adatkezelés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8" name="Rectangle 2"/>
          <p:cNvSpPr>
            <a:spLocks noGrp="1" noChangeArrowheads="1"/>
          </p:cNvSpPr>
          <p:nvPr>
            <p:ph type="ctrTitle"/>
          </p:nvPr>
        </p:nvSpPr>
        <p:spPr>
          <a:xfrm>
            <a:off x="657225" y="2708275"/>
            <a:ext cx="7772400" cy="1470025"/>
          </a:xfrm>
        </p:spPr>
        <p:txBody>
          <a:bodyPr anchor="ctr"/>
          <a:lstStyle/>
          <a:p>
            <a:pPr eaLnBrk="1" hangingPunct="1"/>
            <a:r>
              <a:rPr lang="hu-HU" altLang="hu-HU" sz="3600" b="1" smtClean="0"/>
              <a:t>1996. évi XXXI. Törvény</a:t>
            </a:r>
            <a:br>
              <a:rPr lang="hu-HU" altLang="hu-HU" sz="3600" b="1" smtClean="0"/>
            </a:br>
            <a:r>
              <a:rPr lang="hu-HU" altLang="hu-HU" sz="3600" b="1" smtClean="0"/>
              <a:t>V. Fejezet</a:t>
            </a:r>
            <a:br>
              <a:rPr lang="hu-HU" altLang="hu-HU" sz="3600" b="1" smtClean="0"/>
            </a:br>
            <a:r>
              <a:rPr lang="hu-HU" altLang="hu-HU" sz="3600" b="1" smtClean="0"/>
              <a:t/>
            </a:r>
            <a:br>
              <a:rPr lang="hu-HU" altLang="hu-HU" sz="3600" b="1" smtClean="0"/>
            </a:br>
            <a:r>
              <a:rPr lang="hu-HU" altLang="hu-HU" sz="3600" smtClean="0"/>
              <a:t>- </a:t>
            </a:r>
            <a:r>
              <a:rPr lang="hu-HU" altLang="hu-HU" sz="3600" smtClean="0">
                <a:latin typeface="Calibri" pitchFamily="34" charset="0"/>
                <a:cs typeface="Times New Roman" pitchFamily="18" charset="0"/>
              </a:rPr>
              <a:t>A tűzoltóság </a:t>
            </a:r>
            <a:r>
              <a:rPr lang="hu-HU" altLang="hu-HU" sz="3600" smtClean="0"/>
              <a:t>-</a:t>
            </a:r>
          </a:p>
        </p:txBody>
      </p:sp>
      <p:graphicFrame>
        <p:nvGraphicFramePr>
          <p:cNvPr id="58377" name="Object 9"/>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58379" name="Bitkép" r:id="rId3" imgW="7676190" imgH="1019048" progId="PBrush">
                  <p:embed/>
                </p:oleObj>
              </mc:Choice>
              <mc:Fallback>
                <p:oleObj name="Bitkép" r:id="rId3" imgW="7676190" imgH="1019048" progId="PBrush">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403"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59405"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59405" name="Text Box 4"/>
          <p:cNvSpPr txBox="1">
            <a:spLocks noChangeArrowheads="1"/>
          </p:cNvSpPr>
          <p:nvPr/>
        </p:nvSpPr>
        <p:spPr bwMode="auto">
          <a:xfrm>
            <a:off x="431800" y="2303463"/>
            <a:ext cx="8461375" cy="2563812"/>
          </a:xfrm>
          <a:prstGeom prst="rect">
            <a:avLst/>
          </a:prstGeom>
          <a:noFill/>
          <a:ln w="9525">
            <a:noFill/>
            <a:miter lim="800000"/>
            <a:headEnd/>
            <a:tailEnd/>
          </a:ln>
        </p:spPr>
        <p:txBody>
          <a:bodyPr>
            <a:spAutoFit/>
          </a:bodyPr>
          <a:lstStyle/>
          <a:p>
            <a:pPr algn="just"/>
            <a:endParaRPr lang="hu-HU" altLang="hu-HU" b="1"/>
          </a:p>
          <a:p>
            <a:pPr algn="just"/>
            <a:r>
              <a:rPr lang="hu-HU" altLang="hu-HU" b="1"/>
              <a:t>Hivatásos tűzoltóság:</a:t>
            </a:r>
            <a:r>
              <a:rPr lang="hu-HU" altLang="hu-HU"/>
              <a:t> tűzoltási és műszaki mentési, tűzmegelőzési feladatok elvégzésére létrehozott, önálló működési területtel rendelkező hivatásos tűzoltóság.</a:t>
            </a:r>
          </a:p>
          <a:p>
            <a:pPr algn="just"/>
            <a:endParaRPr lang="hu-HU" altLang="hu-HU"/>
          </a:p>
          <a:p>
            <a:pPr algn="just"/>
            <a:r>
              <a:rPr lang="hu-HU" altLang="hu-HU" b="1"/>
              <a:t>A hivatásos tűzoltóság a hivatásos katasztrófavédelmi szerv helyi szerve.</a:t>
            </a:r>
          </a:p>
          <a:p>
            <a:pPr algn="just"/>
            <a:endParaRPr lang="hu-HU" altLang="hu-HU" b="1"/>
          </a:p>
          <a:p>
            <a:pPr algn="just"/>
            <a:r>
              <a:rPr lang="hu-HU" altLang="hu-HU" b="1"/>
              <a:t>Alapítása:</a:t>
            </a:r>
            <a:r>
              <a:rPr lang="hu-HU" altLang="hu-HU"/>
              <a:t> a hivatásos katasztrófavédelmi szerv központi szerve vezetőjének javaslatára a katasztrófák elleni védekezésért felelős miniszter alapíthatja.</a:t>
            </a:r>
          </a:p>
        </p:txBody>
      </p:sp>
      <p:sp>
        <p:nvSpPr>
          <p:cNvPr id="59406"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A hivatásos tűzoltóság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9"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63501"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63501" name="Text Box 4"/>
          <p:cNvSpPr txBox="1">
            <a:spLocks noChangeArrowheads="1"/>
          </p:cNvSpPr>
          <p:nvPr/>
        </p:nvSpPr>
        <p:spPr bwMode="auto">
          <a:xfrm>
            <a:off x="431800" y="1943100"/>
            <a:ext cx="8461375" cy="4211638"/>
          </a:xfrm>
          <a:prstGeom prst="rect">
            <a:avLst/>
          </a:prstGeom>
          <a:noFill/>
          <a:ln w="9525">
            <a:noFill/>
            <a:miter lim="800000"/>
            <a:headEnd/>
            <a:tailEnd/>
          </a:ln>
        </p:spPr>
        <p:txBody>
          <a:bodyPr>
            <a:spAutoFit/>
          </a:bodyPr>
          <a:lstStyle/>
          <a:p>
            <a:pPr marL="285750" indent="-285750" algn="just">
              <a:buFontTx/>
              <a:buChar char="•"/>
            </a:pPr>
            <a:endParaRPr lang="hu-HU" altLang="hu-HU"/>
          </a:p>
          <a:p>
            <a:pPr marL="285750" indent="-285750" algn="just">
              <a:buFontTx/>
              <a:buChar char="•"/>
            </a:pPr>
            <a:r>
              <a:rPr lang="hu-HU" altLang="hu-HU"/>
              <a:t>tűzoltási és műszaki mentési tevékenységet végez, és közreműködik közvetlen tűz- és robbanásveszély esetén a biztonsági intézkedések végrehajtásában, ennek érdekében állandó készenléti jellegű szolgálatot tart,</a:t>
            </a:r>
          </a:p>
          <a:p>
            <a:pPr marL="285750" indent="-285750" algn="just">
              <a:buFontTx/>
              <a:buChar char="•"/>
            </a:pPr>
            <a:endParaRPr lang="hu-HU" altLang="hu-HU"/>
          </a:p>
          <a:p>
            <a:pPr marL="285750" indent="-285750" algn="just">
              <a:buFontTx/>
              <a:buChar char="•"/>
            </a:pPr>
            <a:r>
              <a:rPr lang="hu-HU" altLang="hu-HU"/>
              <a:t>a Kormány által rendeletben meghatározott tűzvédelmi hatósági feladatokat lát el,</a:t>
            </a:r>
          </a:p>
          <a:p>
            <a:pPr marL="285750" indent="-285750" algn="just">
              <a:buFontTx/>
              <a:buChar char="•"/>
            </a:pPr>
            <a:endParaRPr lang="hu-HU" altLang="hu-HU"/>
          </a:p>
          <a:p>
            <a:pPr marL="285750" indent="-285750" algn="just">
              <a:buFontTx/>
              <a:buChar char="•"/>
            </a:pPr>
            <a:r>
              <a:rPr lang="hu-HU" altLang="hu-HU"/>
              <a:t>székhelyén az önkormányzat kérésére közreműködik egyes, speciális felkészültséget vagy eszközöket igénylő a középületek biztonságos üzemeltetését szolgáló feladatok ellátásában,</a:t>
            </a:r>
          </a:p>
          <a:p>
            <a:pPr marL="285750" indent="-285750" algn="just">
              <a:buFontTx/>
              <a:buChar char="•"/>
            </a:pPr>
            <a:endParaRPr lang="hu-HU" altLang="hu-HU"/>
          </a:p>
          <a:p>
            <a:pPr marL="285750" indent="-285750" algn="just">
              <a:buFontTx/>
              <a:buChar char="•"/>
            </a:pPr>
            <a:r>
              <a:rPr lang="hu-HU" altLang="hu-HU"/>
              <a:t>ellenőrzi az önkormányzati tűzoltóság, a létesítményi tűzoltóság és a tűzoltási és műszaki mentési feladatokat ellátó önkéntes tűzoltó egyesület tevékenységét.</a:t>
            </a:r>
          </a:p>
        </p:txBody>
      </p:sp>
      <p:sp>
        <p:nvSpPr>
          <p:cNvPr id="63502"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A hivatásos tűzoltóság feladatai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48" name="Object 12"/>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65550" name="Bitkép" r:id="rId4" imgW="7676190" imgH="1019048" progId="PBrush">
                  <p:embed/>
                </p:oleObj>
              </mc:Choice>
              <mc:Fallback>
                <p:oleObj name="Bitkép" r:id="rId4" imgW="7676190" imgH="1019048" progId="PBrush">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3"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65550" name="Text Box 10"/>
          <p:cNvSpPr txBox="1">
            <a:spLocks noChangeArrowheads="1"/>
          </p:cNvSpPr>
          <p:nvPr/>
        </p:nvSpPr>
        <p:spPr bwMode="auto">
          <a:xfrm>
            <a:off x="-198438" y="3789363"/>
            <a:ext cx="9144001" cy="366712"/>
          </a:xfrm>
          <a:prstGeom prst="rect">
            <a:avLst/>
          </a:prstGeom>
          <a:noFill/>
          <a:ln w="9525">
            <a:noFill/>
            <a:miter lim="800000"/>
            <a:headEnd/>
            <a:tailEnd/>
          </a:ln>
        </p:spPr>
        <p:txBody>
          <a:bodyPr>
            <a:spAutoFit/>
          </a:bodyPr>
          <a:lstStyle/>
          <a:p>
            <a:pPr algn="just">
              <a:spcBef>
                <a:spcPct val="50000"/>
              </a:spcBef>
            </a:pPr>
            <a:r>
              <a:rPr lang="hu-HU" altLang="hu-HU"/>
              <a:t>	</a:t>
            </a:r>
          </a:p>
        </p:txBody>
      </p:sp>
      <p:pic>
        <p:nvPicPr>
          <p:cNvPr id="65551" name="Kép 1"/>
          <p:cNvPicPr>
            <a:picLocks noChangeAspect="1"/>
          </p:cNvPicPr>
          <p:nvPr/>
        </p:nvPicPr>
        <p:blipFill>
          <a:blip r:embed="rId6"/>
          <a:srcRect/>
          <a:stretch>
            <a:fillRect/>
          </a:stretch>
        </p:blipFill>
        <p:spPr bwMode="auto">
          <a:xfrm>
            <a:off x="971550" y="2222500"/>
            <a:ext cx="7200900" cy="4506913"/>
          </a:xfrm>
          <a:prstGeom prst="rect">
            <a:avLst/>
          </a:prstGeom>
          <a:noFill/>
          <a:ln w="9525">
            <a:noFill/>
            <a:miter lim="800000"/>
            <a:headEnd/>
            <a:tailEnd/>
          </a:ln>
        </p:spPr>
      </p:pic>
      <p:sp>
        <p:nvSpPr>
          <p:cNvPr id="65552" name="Rectangle 5"/>
          <p:cNvSpPr>
            <a:spLocks noChangeArrowheads="1"/>
          </p:cNvSpPr>
          <p:nvPr/>
        </p:nvSpPr>
        <p:spPr bwMode="auto">
          <a:xfrm>
            <a:off x="0" y="1358900"/>
            <a:ext cx="9144000" cy="830997"/>
          </a:xfrm>
          <a:prstGeom prst="rect">
            <a:avLst/>
          </a:prstGeom>
          <a:noFill/>
          <a:ln w="9525">
            <a:noFill/>
            <a:miter lim="800000"/>
            <a:headEnd/>
            <a:tailEnd/>
          </a:ln>
        </p:spPr>
        <p:txBody>
          <a:bodyPr>
            <a:spAutoFit/>
          </a:bodyPr>
          <a:lstStyle/>
          <a:p>
            <a:pPr algn="ctr">
              <a:spcBef>
                <a:spcPct val="50000"/>
              </a:spcBef>
            </a:pPr>
            <a:r>
              <a:rPr lang="hu-HU" altLang="hu-HU" sz="2400" b="1" dirty="0"/>
              <a:t>A </a:t>
            </a:r>
            <a:r>
              <a:rPr lang="hu-HU" altLang="hu-HU" sz="2400" b="1" dirty="0" smtClean="0"/>
              <a:t>105</a:t>
            </a:r>
            <a:r>
              <a:rPr lang="hu-HU" altLang="hu-HU" sz="2400" b="1" dirty="0" smtClean="0"/>
              <a:t> </a:t>
            </a:r>
            <a:r>
              <a:rPr lang="hu-HU" altLang="hu-HU" sz="2400" b="1" dirty="0"/>
              <a:t>hivatásos tűzoltóság működési területének elhelyezkedése Magyarországon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55"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6157"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6157" name="Text Box 4"/>
          <p:cNvSpPr txBox="1">
            <a:spLocks noChangeArrowheads="1"/>
          </p:cNvSpPr>
          <p:nvPr/>
        </p:nvSpPr>
        <p:spPr bwMode="auto">
          <a:xfrm>
            <a:off x="431800" y="2124075"/>
            <a:ext cx="8461375" cy="3416300"/>
          </a:xfrm>
          <a:prstGeom prst="rect">
            <a:avLst/>
          </a:prstGeom>
          <a:noFill/>
          <a:ln w="9525">
            <a:noFill/>
            <a:miter lim="800000"/>
            <a:headEnd/>
            <a:tailEnd/>
          </a:ln>
        </p:spPr>
        <p:txBody>
          <a:bodyPr>
            <a:spAutoFit/>
          </a:bodyPr>
          <a:lstStyle/>
          <a:p>
            <a:pPr algn="just"/>
            <a:endParaRPr lang="hu-HU" altLang="hu-HU"/>
          </a:p>
          <a:p>
            <a:pPr algn="just"/>
            <a:r>
              <a:rPr lang="hu-HU" altLang="hu-HU"/>
              <a:t>Az Országgyűlés az Alaptörvényben szabályozza:</a:t>
            </a:r>
          </a:p>
          <a:p>
            <a:pPr algn="just"/>
            <a:endParaRPr lang="hu-HU" altLang="hu-HU"/>
          </a:p>
          <a:p>
            <a:pPr algn="just"/>
            <a:r>
              <a:rPr lang="hu-HU" altLang="hu-HU"/>
              <a:t>Magyarország </a:t>
            </a:r>
            <a:r>
              <a:rPr lang="hu-HU" altLang="hu-HU" b="1"/>
              <a:t>jogrend</a:t>
            </a:r>
            <a:r>
              <a:rPr lang="hu-HU" altLang="hu-HU"/>
              <a:t>jét, az</a:t>
            </a:r>
            <a:r>
              <a:rPr lang="hu-HU" altLang="hu-HU" b="1"/>
              <a:t> állampolgár</a:t>
            </a:r>
            <a:r>
              <a:rPr lang="hu-HU" altLang="hu-HU"/>
              <a:t>ok</a:t>
            </a:r>
            <a:r>
              <a:rPr lang="hu-HU" altLang="hu-HU" b="1"/>
              <a:t> </a:t>
            </a:r>
            <a:r>
              <a:rPr lang="hu-HU" altLang="hu-HU"/>
              <a:t>alapvető </a:t>
            </a:r>
            <a:r>
              <a:rPr lang="hu-HU" altLang="hu-HU" b="1"/>
              <a:t>jog</a:t>
            </a:r>
            <a:r>
              <a:rPr lang="hu-HU" altLang="hu-HU"/>
              <a:t>ait és </a:t>
            </a:r>
            <a:r>
              <a:rPr lang="hu-HU" altLang="hu-HU" b="1"/>
              <a:t>kötelezettség</a:t>
            </a:r>
            <a:r>
              <a:rPr lang="hu-HU" altLang="hu-HU"/>
              <a:t>eit, meghatározza az </a:t>
            </a:r>
            <a:r>
              <a:rPr lang="hu-HU" altLang="hu-HU" b="1"/>
              <a:t>államszervezet</a:t>
            </a:r>
            <a:r>
              <a:rPr lang="hu-HU" altLang="hu-HU"/>
              <a:t>re vonatkozó alapvető szabályokat.</a:t>
            </a:r>
          </a:p>
          <a:p>
            <a:pPr algn="just"/>
            <a:endParaRPr lang="hu-HU" altLang="hu-HU"/>
          </a:p>
          <a:p>
            <a:pPr algn="just"/>
            <a:endParaRPr lang="hu-HU" altLang="hu-HU"/>
          </a:p>
          <a:p>
            <a:pPr algn="just"/>
            <a:endParaRPr lang="hu-HU" altLang="hu-HU"/>
          </a:p>
          <a:p>
            <a:pPr algn="just"/>
            <a:endParaRPr lang="hu-HU" altLang="hu-HU"/>
          </a:p>
          <a:p>
            <a:pPr algn="just"/>
            <a:r>
              <a:rPr lang="hu-HU" altLang="hu-HU"/>
              <a:t>Az Alaptörvény magát nem tartja jogszabálynak, a legmagasabb szintű jogforrás, </a:t>
            </a:r>
            <a:r>
              <a:rPr lang="hu-HU" altLang="hu-HU" b="1"/>
              <a:t>minden más jogszabály ebből vezethető le és erre vezethető vissza</a:t>
            </a:r>
            <a:r>
              <a:rPr lang="hu-HU" altLang="hu-HU"/>
              <a:t>, így </a:t>
            </a:r>
            <a:r>
              <a:rPr lang="hu-HU" altLang="hu-HU" b="1"/>
              <a:t>az Alaptörvénnyel jogszabály nem lehet ellentétes</a:t>
            </a:r>
            <a:r>
              <a:rPr lang="hu-HU" altLang="hu-HU"/>
              <a:t>.</a:t>
            </a:r>
          </a:p>
        </p:txBody>
      </p:sp>
      <p:sp>
        <p:nvSpPr>
          <p:cNvPr id="6158" name="Rectangle 5"/>
          <p:cNvSpPr>
            <a:spLocks noChangeArrowheads="1"/>
          </p:cNvSpPr>
          <p:nvPr/>
        </p:nvSpPr>
        <p:spPr bwMode="auto">
          <a:xfrm>
            <a:off x="0" y="1358900"/>
            <a:ext cx="9144000" cy="738188"/>
          </a:xfrm>
          <a:prstGeom prst="rect">
            <a:avLst/>
          </a:prstGeom>
          <a:noFill/>
          <a:ln w="9525">
            <a:noFill/>
            <a:miter lim="800000"/>
            <a:headEnd/>
            <a:tailEnd/>
          </a:ln>
        </p:spPr>
        <p:txBody>
          <a:bodyPr>
            <a:spAutoFit/>
          </a:bodyPr>
          <a:lstStyle/>
          <a:p>
            <a:pPr algn="ctr">
              <a:spcBef>
                <a:spcPct val="50000"/>
              </a:spcBef>
            </a:pPr>
            <a:r>
              <a:rPr lang="hu-HU" altLang="hu-HU" sz="2400" b="1"/>
              <a:t>Alaptörvény</a:t>
            </a:r>
            <a:br>
              <a:rPr lang="hu-HU" altLang="hu-HU" sz="2400" b="1"/>
            </a:br>
            <a:r>
              <a:rPr lang="hu-HU" altLang="hu-HU">
                <a:solidFill>
                  <a:srgbClr val="000000"/>
                </a:solidFill>
              </a:rPr>
              <a:t>(</a:t>
            </a:r>
            <a:r>
              <a:rPr lang="hu-HU" altLang="hu-HU"/>
              <a:t>Hatályos: 2012. január 01-től)</a:t>
            </a:r>
            <a:endParaRPr lang="hu-HU" altLang="hu-HU"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43"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69645"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69645" name="Text Box 4"/>
          <p:cNvSpPr txBox="1">
            <a:spLocks noChangeArrowheads="1"/>
          </p:cNvSpPr>
          <p:nvPr/>
        </p:nvSpPr>
        <p:spPr bwMode="auto">
          <a:xfrm>
            <a:off x="431800" y="2124075"/>
            <a:ext cx="8461375" cy="4211638"/>
          </a:xfrm>
          <a:prstGeom prst="rect">
            <a:avLst/>
          </a:prstGeom>
          <a:noFill/>
          <a:ln w="9525">
            <a:noFill/>
            <a:miter lim="800000"/>
            <a:headEnd/>
            <a:tailEnd/>
          </a:ln>
        </p:spPr>
        <p:txBody>
          <a:bodyPr>
            <a:spAutoFit/>
          </a:bodyPr>
          <a:lstStyle/>
          <a:p>
            <a:pPr algn="just"/>
            <a:endParaRPr lang="hu-HU" altLang="hu-HU" b="1"/>
          </a:p>
          <a:p>
            <a:pPr algn="just"/>
            <a:r>
              <a:rPr lang="hu-HU" altLang="hu-HU" b="1"/>
              <a:t>Önkormányzati tűzoltóság: </a:t>
            </a:r>
            <a:r>
              <a:rPr lang="hu-HU" altLang="hu-HU"/>
              <a:t>tűzoltási és műszaki mentési feladatok elvégzésére létrehozott, elsődleges műveleti körzettel rendelkező önkéntes tűzoltóság.</a:t>
            </a:r>
          </a:p>
          <a:p>
            <a:pPr algn="just"/>
            <a:endParaRPr lang="hu-HU" altLang="hu-HU"/>
          </a:p>
          <a:p>
            <a:pPr algn="just"/>
            <a:r>
              <a:rPr lang="hu-HU" altLang="hu-HU" b="1"/>
              <a:t>A parancsnok kinevezése: </a:t>
            </a:r>
            <a:r>
              <a:rPr lang="hu-HU" altLang="hu-HU"/>
              <a:t>az önkormányzati tűzoltóság parancsnokát a hivatásos katasztrófavédelmi szerv területi szerve vezetője egyetértésével a köztestület nevezi ki.</a:t>
            </a:r>
          </a:p>
          <a:p>
            <a:pPr algn="just"/>
            <a:endParaRPr lang="hu-HU" altLang="hu-HU" b="1"/>
          </a:p>
          <a:p>
            <a:pPr algn="just"/>
            <a:r>
              <a:rPr lang="hu-HU" altLang="hu-HU" b="1"/>
              <a:t>Állami költségvetési támogatás: </a:t>
            </a:r>
            <a:r>
              <a:rPr lang="hu-HU" altLang="hu-HU"/>
              <a:t>Az önkormányzati tűzoltóságok részére, az általuk végzett feladattal arányos költségfedezetet a katasztrófák elleni védekezésért felelős miniszter az erre a célra rendelkezésre álló költségvetési keret mértékéig biztosítja.</a:t>
            </a:r>
          </a:p>
          <a:p>
            <a:pPr algn="just"/>
            <a:r>
              <a:rPr lang="hu-HU" altLang="hu-HU"/>
              <a:t>A hivatásos katasztrófavédelmi szerv központi szerve és területi szervei az önkormányzati tűzoltóság részére pályázati úton, valamint egyedi elbírálás alapján pénzbeli és nem pénzbeli juttatást biztosíthatnak.</a:t>
            </a:r>
          </a:p>
        </p:txBody>
      </p:sp>
      <p:sp>
        <p:nvSpPr>
          <p:cNvPr id="69646"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Az önkormányzati tűzoltóság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87"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75789"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75789" name="Text Box 4"/>
          <p:cNvSpPr txBox="1">
            <a:spLocks noChangeArrowheads="1"/>
          </p:cNvSpPr>
          <p:nvPr/>
        </p:nvSpPr>
        <p:spPr bwMode="auto">
          <a:xfrm>
            <a:off x="431800" y="2124075"/>
            <a:ext cx="8461375" cy="3970338"/>
          </a:xfrm>
          <a:prstGeom prst="rect">
            <a:avLst/>
          </a:prstGeom>
          <a:noFill/>
          <a:ln w="9525">
            <a:noFill/>
            <a:miter lim="800000"/>
            <a:headEnd/>
            <a:tailEnd/>
          </a:ln>
        </p:spPr>
        <p:txBody>
          <a:bodyPr>
            <a:spAutoFit/>
          </a:bodyPr>
          <a:lstStyle/>
          <a:p>
            <a:pPr marL="285750" indent="-285750" algn="just">
              <a:buFontTx/>
              <a:buChar char="•"/>
            </a:pPr>
            <a:endParaRPr lang="hu-HU" altLang="hu-HU"/>
          </a:p>
          <a:p>
            <a:pPr marL="285750" indent="-285750" algn="just">
              <a:buFontTx/>
              <a:buChar char="•"/>
            </a:pPr>
            <a:r>
              <a:rPr lang="hu-HU" altLang="hu-HU"/>
              <a:t>az egység riasztását követően legalább a készenlétben tartott gépjárműfecskendő és az arra beosztott négy fő tűzoltó vonultatásáról gondoskodik, a vonulást a riasztástól számított nyolc perces normaidőn belül kezdi meg. A vonulást végrehajtó személyi állományba beosztható az ügyeletes is, ebben az esetben a laktanyába visszaérkezésig szünetelhet az ügyeleti feladat ellátás,</a:t>
            </a:r>
          </a:p>
          <a:p>
            <a:pPr marL="285750" indent="-285750" algn="just">
              <a:buFontTx/>
              <a:buChar char="•"/>
            </a:pPr>
            <a:endParaRPr lang="hu-HU" altLang="hu-HU"/>
          </a:p>
          <a:p>
            <a:pPr marL="285750" indent="-285750" algn="just">
              <a:buFontTx/>
              <a:buChar char="•"/>
            </a:pPr>
            <a:r>
              <a:rPr lang="hu-HU" altLang="hu-HU"/>
              <a:t>a központi szerv főügyelete utasítására kivonul a vonulási területén kívül keletkezett tűz oltására, műszaki mentésre,</a:t>
            </a:r>
          </a:p>
          <a:p>
            <a:pPr marL="285750" indent="-285750" algn="just">
              <a:buFontTx/>
              <a:buChar char="•"/>
            </a:pPr>
            <a:endParaRPr lang="hu-HU" altLang="hu-HU"/>
          </a:p>
          <a:p>
            <a:pPr marL="285750" indent="-285750" algn="just">
              <a:buFontTx/>
              <a:buChar char="•"/>
            </a:pPr>
            <a:r>
              <a:rPr lang="hu-HU" altLang="hu-HU"/>
              <a:t>jelenti a vonulási területén keletkezett tűzesetet, káresetet, az általa eloltott, valamint a más által eloltott és hozzá bejelentett tűzesetet a helyi szerv ügyeletére, és eleget tesz egyéb jelentési kötelezettségének,</a:t>
            </a:r>
          </a:p>
        </p:txBody>
      </p:sp>
      <p:sp>
        <p:nvSpPr>
          <p:cNvPr id="75790" name="Rectangle 5"/>
          <p:cNvSpPr>
            <a:spLocks noChangeArrowheads="1"/>
          </p:cNvSpPr>
          <p:nvPr/>
        </p:nvSpPr>
        <p:spPr bwMode="auto">
          <a:xfrm>
            <a:off x="0" y="1358900"/>
            <a:ext cx="9144000" cy="830263"/>
          </a:xfrm>
          <a:prstGeom prst="rect">
            <a:avLst/>
          </a:prstGeom>
          <a:noFill/>
          <a:ln w="9525">
            <a:noFill/>
            <a:miter lim="800000"/>
            <a:headEnd/>
            <a:tailEnd/>
          </a:ln>
        </p:spPr>
        <p:txBody>
          <a:bodyPr>
            <a:spAutoFit/>
          </a:bodyPr>
          <a:lstStyle/>
          <a:p>
            <a:pPr algn="ctr">
              <a:spcBef>
                <a:spcPct val="50000"/>
              </a:spcBef>
            </a:pPr>
            <a:r>
              <a:rPr lang="hu-HU" altLang="hu-HU" sz="2400" b="1"/>
              <a:t>Az ÖTP szakmai feladatai</a:t>
            </a:r>
            <a:br>
              <a:rPr lang="hu-HU" altLang="hu-HU" sz="2400" b="1"/>
            </a:br>
            <a:r>
              <a:rPr lang="hu-HU" altLang="hu-HU" sz="2400" b="1"/>
              <a:t>tűzoltási és műszaki mentési tevékenysége során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35"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77837"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77837" name="Text Box 4"/>
          <p:cNvSpPr txBox="1">
            <a:spLocks noChangeArrowheads="1"/>
          </p:cNvSpPr>
          <p:nvPr/>
        </p:nvSpPr>
        <p:spPr bwMode="auto">
          <a:xfrm>
            <a:off x="431800" y="2124075"/>
            <a:ext cx="8461375" cy="4524375"/>
          </a:xfrm>
          <a:prstGeom prst="rect">
            <a:avLst/>
          </a:prstGeom>
          <a:noFill/>
          <a:ln w="9525">
            <a:noFill/>
            <a:miter lim="800000"/>
            <a:headEnd/>
            <a:tailEnd/>
          </a:ln>
        </p:spPr>
        <p:txBody>
          <a:bodyPr>
            <a:spAutoFit/>
          </a:bodyPr>
          <a:lstStyle/>
          <a:p>
            <a:pPr marL="285750" indent="-285750" algn="just">
              <a:buFontTx/>
              <a:buChar char="•"/>
            </a:pPr>
            <a:endParaRPr lang="hu-HU" altLang="hu-HU"/>
          </a:p>
          <a:p>
            <a:pPr marL="285750" indent="-285750" algn="just">
              <a:buFontTx/>
              <a:buChar char="•"/>
            </a:pPr>
            <a:r>
              <a:rPr lang="hu-HU" altLang="hu-HU"/>
              <a:t>gondoskodik a beavatkozásban részt vevő állomány rendszeresített egyéni védőeszközökkel történő ellátásáról,</a:t>
            </a:r>
          </a:p>
          <a:p>
            <a:pPr marL="285750" indent="-285750" algn="just">
              <a:buFontTx/>
              <a:buChar char="•"/>
            </a:pPr>
            <a:endParaRPr lang="hu-HU" altLang="hu-HU"/>
          </a:p>
          <a:p>
            <a:pPr marL="285750" indent="-285750" algn="just">
              <a:buFontTx/>
              <a:buChar char="•"/>
            </a:pPr>
            <a:r>
              <a:rPr lang="hu-HU" altLang="hu-HU"/>
              <a:t>jelenti a vonulási területén keletkezett tűzesetet, káresetet, az általa eloltott, valamint a más által eloltott és hozzá bejelentett tűzesetet a helyi szerv ügyeletére, és eleget tesz egyéb jelentési kötelezettségének,</a:t>
            </a:r>
          </a:p>
          <a:p>
            <a:pPr marL="285750" indent="-285750" algn="just">
              <a:buFontTx/>
              <a:buChar char="•"/>
            </a:pPr>
            <a:endParaRPr lang="hu-HU" altLang="hu-HU"/>
          </a:p>
          <a:p>
            <a:pPr marL="285750" indent="-285750" algn="just">
              <a:buFontTx/>
              <a:buChar char="•"/>
            </a:pPr>
            <a:r>
              <a:rPr lang="hu-HU" altLang="hu-HU"/>
              <a:t>a központi szerv vezetője vagy a települési önkormányzat képviselő-testülete rendelkezése alapján rendkívüli készenléti szolgálatot lát el, amelynek költségeiről az elrendelő gondoskodik,</a:t>
            </a:r>
          </a:p>
          <a:p>
            <a:pPr marL="285750" indent="-285750" algn="just">
              <a:buFontTx/>
              <a:buChar char="•"/>
            </a:pPr>
            <a:endParaRPr lang="hu-HU" altLang="hu-HU"/>
          </a:p>
          <a:p>
            <a:pPr marL="285750" indent="-285750" algn="just">
              <a:buFontTx/>
              <a:buChar char="•"/>
            </a:pPr>
            <a:r>
              <a:rPr lang="hu-HU" altLang="hu-HU"/>
              <a:t>haladéktalanul jelenti a helyi szerv ügyeletére a gépjárműveinek vonuló képtelenségét, a késedelmesen végrehajtható vagy késedelmesen végrehajtott vonulást, valamint a vonuló képességet korlátozó egyéb körülményeket, a rendkívüli készenléti szolgálat elrendelését és annak okát. </a:t>
            </a:r>
          </a:p>
        </p:txBody>
      </p:sp>
      <p:sp>
        <p:nvSpPr>
          <p:cNvPr id="77838" name="Rectangle 5"/>
          <p:cNvSpPr>
            <a:spLocks noChangeArrowheads="1"/>
          </p:cNvSpPr>
          <p:nvPr/>
        </p:nvSpPr>
        <p:spPr bwMode="auto">
          <a:xfrm>
            <a:off x="0" y="1358900"/>
            <a:ext cx="9144000" cy="830263"/>
          </a:xfrm>
          <a:prstGeom prst="rect">
            <a:avLst/>
          </a:prstGeom>
          <a:noFill/>
          <a:ln w="9525">
            <a:noFill/>
            <a:miter lim="800000"/>
            <a:headEnd/>
            <a:tailEnd/>
          </a:ln>
        </p:spPr>
        <p:txBody>
          <a:bodyPr>
            <a:spAutoFit/>
          </a:bodyPr>
          <a:lstStyle/>
          <a:p>
            <a:pPr algn="ctr">
              <a:spcBef>
                <a:spcPct val="50000"/>
              </a:spcBef>
            </a:pPr>
            <a:r>
              <a:rPr lang="hu-HU" altLang="hu-HU" sz="2400" b="1"/>
              <a:t>Az ÖTP szakmai feladatai</a:t>
            </a:r>
            <a:br>
              <a:rPr lang="hu-HU" altLang="hu-HU" sz="2400" b="1"/>
            </a:br>
            <a:r>
              <a:rPr lang="hu-HU" altLang="hu-HU" sz="2400" b="1"/>
              <a:t>tűzoltási és műszaki mentési tevékenysége során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83"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79885"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79885" name="Text Box 4"/>
          <p:cNvSpPr txBox="1">
            <a:spLocks noChangeArrowheads="1"/>
          </p:cNvSpPr>
          <p:nvPr/>
        </p:nvSpPr>
        <p:spPr bwMode="auto">
          <a:xfrm>
            <a:off x="431800" y="2124075"/>
            <a:ext cx="8461375" cy="4524375"/>
          </a:xfrm>
          <a:prstGeom prst="rect">
            <a:avLst/>
          </a:prstGeom>
          <a:noFill/>
          <a:ln w="9525">
            <a:noFill/>
            <a:miter lim="800000"/>
            <a:headEnd/>
            <a:tailEnd/>
          </a:ln>
        </p:spPr>
        <p:txBody>
          <a:bodyPr>
            <a:spAutoFit/>
          </a:bodyPr>
          <a:lstStyle/>
          <a:p>
            <a:pPr marL="285750" indent="-285750" algn="just">
              <a:buFontTx/>
              <a:buChar char="•"/>
            </a:pPr>
            <a:endParaRPr lang="hu-HU" altLang="hu-HU"/>
          </a:p>
          <a:p>
            <a:pPr marL="285750" indent="-285750" algn="just">
              <a:buFontTx/>
              <a:buChar char="•"/>
            </a:pPr>
            <a:r>
              <a:rPr lang="hu-HU" altLang="hu-HU"/>
              <a:t>toborozza és szervezi a vonulási területén a tűzoltói szolgálatra jelentkezőket, valamint gondoskodik azok szakmai felkészítéséről, továbbképzéséről,</a:t>
            </a:r>
          </a:p>
          <a:p>
            <a:pPr marL="285750" indent="-285750" algn="just">
              <a:buFontTx/>
              <a:buChar char="•"/>
            </a:pPr>
            <a:endParaRPr lang="hu-HU" altLang="hu-HU"/>
          </a:p>
          <a:p>
            <a:pPr marL="285750" indent="-285750" algn="just">
              <a:buFontTx/>
              <a:buChar char="•"/>
            </a:pPr>
            <a:r>
              <a:rPr lang="hu-HU" altLang="hu-HU"/>
              <a:t>folyamatosan gondoskodik a tűzoltási és műszaki mentési feladatok ellátására szervezett erő és eszközállomány riaszthatóságáról,</a:t>
            </a:r>
          </a:p>
          <a:p>
            <a:pPr marL="285750" indent="-285750" algn="just">
              <a:buFontTx/>
              <a:buChar char="•"/>
            </a:pPr>
            <a:endParaRPr lang="hu-HU" altLang="hu-HU"/>
          </a:p>
          <a:p>
            <a:pPr marL="285750" indent="-285750" algn="just">
              <a:buFontTx/>
              <a:buChar char="•"/>
            </a:pPr>
            <a:r>
              <a:rPr lang="hu-HU" altLang="hu-HU"/>
              <a:t>gondoskodik szakfelszereléseinek és egyéni védőeszközeinek karbantartásáról, jogszabályokban előírtak szerinti felülvizsgálatáról,</a:t>
            </a:r>
          </a:p>
          <a:p>
            <a:pPr marL="285750" indent="-285750" algn="just">
              <a:buFontTx/>
              <a:buChar char="•"/>
            </a:pPr>
            <a:endParaRPr lang="hu-HU" altLang="hu-HU"/>
          </a:p>
          <a:p>
            <a:pPr marL="285750" indent="-285750" algn="just">
              <a:buFontTx/>
              <a:buChar char="•"/>
            </a:pPr>
            <a:r>
              <a:rPr lang="hu-HU" altLang="hu-HU"/>
              <a:t>jogszabályban meghatározott éves továbbképzési tervet készít, melyet egyetértés céljából megküld a helyi szervnek, és gondoskodik az állomány továbbképzéséről,</a:t>
            </a:r>
          </a:p>
          <a:p>
            <a:pPr marL="285750" indent="-285750" algn="just">
              <a:buFontTx/>
              <a:buChar char="•"/>
            </a:pPr>
            <a:endParaRPr lang="hu-HU" altLang="hu-HU"/>
          </a:p>
          <a:p>
            <a:pPr marL="285750" indent="-285750" algn="just">
              <a:buFontTx/>
              <a:buChar char="•"/>
            </a:pPr>
            <a:r>
              <a:rPr lang="hu-HU" altLang="hu-HU"/>
              <a:t>támogatást nyújthat a vele együttműködési megállapodást kötő tűzoltó egyesületnek.</a:t>
            </a:r>
          </a:p>
        </p:txBody>
      </p:sp>
      <p:sp>
        <p:nvSpPr>
          <p:cNvPr id="79886" name="Rectangle 5"/>
          <p:cNvSpPr>
            <a:spLocks noChangeArrowheads="1"/>
          </p:cNvSpPr>
          <p:nvPr/>
        </p:nvSpPr>
        <p:spPr bwMode="auto">
          <a:xfrm>
            <a:off x="0" y="1358900"/>
            <a:ext cx="9144000" cy="830263"/>
          </a:xfrm>
          <a:prstGeom prst="rect">
            <a:avLst/>
          </a:prstGeom>
          <a:noFill/>
          <a:ln w="9525">
            <a:noFill/>
            <a:miter lim="800000"/>
            <a:headEnd/>
            <a:tailEnd/>
          </a:ln>
        </p:spPr>
        <p:txBody>
          <a:bodyPr>
            <a:spAutoFit/>
          </a:bodyPr>
          <a:lstStyle/>
          <a:p>
            <a:pPr algn="ctr">
              <a:spcBef>
                <a:spcPct val="50000"/>
              </a:spcBef>
            </a:pPr>
            <a:r>
              <a:rPr lang="hu-HU" altLang="hu-HU" sz="2400" b="1"/>
              <a:t>Az ÖTP-k szakmai feladatai a tűzoltási és műszaki mentési tevékenységére való felkészülése érdekében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31"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81933"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81933" name="Text Box 4"/>
          <p:cNvSpPr txBox="1">
            <a:spLocks noChangeArrowheads="1"/>
          </p:cNvSpPr>
          <p:nvPr/>
        </p:nvSpPr>
        <p:spPr bwMode="auto">
          <a:xfrm>
            <a:off x="431800" y="2124075"/>
            <a:ext cx="8461375" cy="3140075"/>
          </a:xfrm>
          <a:prstGeom prst="rect">
            <a:avLst/>
          </a:prstGeom>
          <a:noFill/>
          <a:ln w="9525">
            <a:noFill/>
            <a:miter lim="800000"/>
            <a:headEnd/>
            <a:tailEnd/>
          </a:ln>
        </p:spPr>
        <p:txBody>
          <a:bodyPr>
            <a:spAutoFit/>
          </a:bodyPr>
          <a:lstStyle/>
          <a:p>
            <a:pPr marL="285750" indent="-285750" algn="just">
              <a:buFontTx/>
              <a:buChar char="•"/>
            </a:pPr>
            <a:endParaRPr lang="hu-HU" altLang="hu-HU"/>
          </a:p>
          <a:p>
            <a:pPr marL="285750" indent="-285750" algn="just">
              <a:buFontTx/>
              <a:buChar char="•"/>
            </a:pPr>
            <a:r>
              <a:rPr lang="hu-HU" altLang="hu-HU"/>
              <a:t>segíti az önkormányzatok jogszabályokban meghatározott tűzmegelőzési feladatait,</a:t>
            </a:r>
          </a:p>
          <a:p>
            <a:pPr marL="285750" indent="-285750" algn="just">
              <a:buFontTx/>
              <a:buChar char="•"/>
            </a:pPr>
            <a:endParaRPr lang="hu-HU" altLang="hu-HU"/>
          </a:p>
          <a:p>
            <a:pPr marL="285750" indent="-285750" algn="just">
              <a:buFontTx/>
              <a:buChar char="•"/>
            </a:pPr>
            <a:r>
              <a:rPr lang="hu-HU" altLang="hu-HU"/>
              <a:t>tűzvédelmi hiányosság észlelése esetén – különös tekintettel a tűzoltás alapvető feltételeiben észlelt hiányosságra – azt haladéktalanul jelzi a helyi szervnek, azaz a hivatásos katasztrófavédelmi szerv katasztrófavédelmi kirendeltségének,</a:t>
            </a:r>
          </a:p>
          <a:p>
            <a:pPr marL="285750" indent="-285750" algn="just">
              <a:buFontTx/>
              <a:buChar char="•"/>
            </a:pPr>
            <a:endParaRPr lang="hu-HU" altLang="hu-HU"/>
          </a:p>
          <a:p>
            <a:pPr marL="285750" indent="-285750" algn="just">
              <a:buFontTx/>
              <a:buChar char="•"/>
            </a:pPr>
            <a:r>
              <a:rPr lang="hu-HU" altLang="hu-HU"/>
              <a:t>részt vesz a lakosság tűzvédelmi felvilágosításában, a tűzvédelmi propagandában.</a:t>
            </a:r>
          </a:p>
        </p:txBody>
      </p:sp>
      <p:sp>
        <p:nvSpPr>
          <p:cNvPr id="81934" name="Rectangle 5"/>
          <p:cNvSpPr>
            <a:spLocks noChangeArrowheads="1"/>
          </p:cNvSpPr>
          <p:nvPr/>
        </p:nvSpPr>
        <p:spPr bwMode="auto">
          <a:xfrm>
            <a:off x="0" y="1358900"/>
            <a:ext cx="9144000" cy="830263"/>
          </a:xfrm>
          <a:prstGeom prst="rect">
            <a:avLst/>
          </a:prstGeom>
          <a:noFill/>
          <a:ln w="9525">
            <a:noFill/>
            <a:miter lim="800000"/>
            <a:headEnd/>
            <a:tailEnd/>
          </a:ln>
        </p:spPr>
        <p:txBody>
          <a:bodyPr>
            <a:spAutoFit/>
          </a:bodyPr>
          <a:lstStyle/>
          <a:p>
            <a:pPr algn="ctr">
              <a:spcBef>
                <a:spcPct val="50000"/>
              </a:spcBef>
            </a:pPr>
            <a:r>
              <a:rPr lang="hu-HU" altLang="hu-HU" sz="2400" b="1"/>
              <a:t>Az ÖTP szakmai feladatai</a:t>
            </a:r>
            <a:br>
              <a:rPr lang="hu-HU" altLang="hu-HU" sz="2400" b="1"/>
            </a:br>
            <a:r>
              <a:rPr lang="hu-HU" altLang="hu-HU" sz="2400" b="1"/>
              <a:t>a tűzmegelőzéssel kapcsolatban a vonulási területén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80" name="Object 12"/>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83982" name="Bitkép" r:id="rId4" imgW="7676190" imgH="1019048" progId="PBrush">
                  <p:embed/>
                </p:oleObj>
              </mc:Choice>
              <mc:Fallback>
                <p:oleObj name="Bitkép" r:id="rId4" imgW="7676190" imgH="1019048" progId="PBrush">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3"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83982" name="Rectangle 8"/>
          <p:cNvSpPr>
            <a:spLocks noChangeArrowheads="1"/>
          </p:cNvSpPr>
          <p:nvPr/>
        </p:nvSpPr>
        <p:spPr bwMode="auto">
          <a:xfrm>
            <a:off x="0" y="1358900"/>
            <a:ext cx="9144000" cy="830997"/>
          </a:xfrm>
          <a:prstGeom prst="rect">
            <a:avLst/>
          </a:prstGeom>
          <a:noFill/>
          <a:ln w="9525">
            <a:noFill/>
            <a:miter lim="800000"/>
            <a:headEnd/>
            <a:tailEnd/>
          </a:ln>
        </p:spPr>
        <p:txBody>
          <a:bodyPr>
            <a:spAutoFit/>
          </a:bodyPr>
          <a:lstStyle/>
          <a:p>
            <a:pPr algn="ctr">
              <a:spcBef>
                <a:spcPct val="50000"/>
              </a:spcBef>
            </a:pPr>
            <a:r>
              <a:rPr lang="hu-HU" altLang="hu-HU" sz="2400" b="1" dirty="0"/>
              <a:t>A 60  </a:t>
            </a:r>
            <a:r>
              <a:rPr lang="hu-HU" altLang="hu-HU" sz="2400" b="1" dirty="0" smtClean="0"/>
              <a:t>ÖTP működési </a:t>
            </a:r>
            <a:r>
              <a:rPr lang="hu-HU" altLang="hu-HU" sz="2400" b="1" dirty="0"/>
              <a:t>területének elhelyezkedése Magyarországon </a:t>
            </a:r>
          </a:p>
        </p:txBody>
      </p:sp>
      <p:sp>
        <p:nvSpPr>
          <p:cNvPr id="83983" name="Text Box 10"/>
          <p:cNvSpPr txBox="1">
            <a:spLocks noChangeArrowheads="1"/>
          </p:cNvSpPr>
          <p:nvPr/>
        </p:nvSpPr>
        <p:spPr bwMode="auto">
          <a:xfrm>
            <a:off x="-198438" y="3789363"/>
            <a:ext cx="9144001" cy="366712"/>
          </a:xfrm>
          <a:prstGeom prst="rect">
            <a:avLst/>
          </a:prstGeom>
          <a:noFill/>
          <a:ln w="9525">
            <a:noFill/>
            <a:miter lim="800000"/>
            <a:headEnd/>
            <a:tailEnd/>
          </a:ln>
        </p:spPr>
        <p:txBody>
          <a:bodyPr>
            <a:spAutoFit/>
          </a:bodyPr>
          <a:lstStyle/>
          <a:p>
            <a:pPr algn="just">
              <a:spcBef>
                <a:spcPct val="50000"/>
              </a:spcBef>
            </a:pPr>
            <a:r>
              <a:rPr lang="hu-HU" altLang="hu-HU"/>
              <a:t>	</a:t>
            </a:r>
          </a:p>
        </p:txBody>
      </p:sp>
      <p:pic>
        <p:nvPicPr>
          <p:cNvPr id="83984" name="Kép 1"/>
          <p:cNvPicPr>
            <a:picLocks noChangeAspect="1"/>
          </p:cNvPicPr>
          <p:nvPr/>
        </p:nvPicPr>
        <p:blipFill>
          <a:blip r:embed="rId6"/>
          <a:srcRect/>
          <a:stretch>
            <a:fillRect/>
          </a:stretch>
        </p:blipFill>
        <p:spPr bwMode="auto">
          <a:xfrm>
            <a:off x="971550" y="2222500"/>
            <a:ext cx="7200900" cy="450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27"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86029"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4635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86029" name="Text Box 4"/>
          <p:cNvSpPr txBox="1">
            <a:spLocks noChangeArrowheads="1"/>
          </p:cNvSpPr>
          <p:nvPr/>
        </p:nvSpPr>
        <p:spPr bwMode="auto">
          <a:xfrm>
            <a:off x="431800" y="2124075"/>
            <a:ext cx="8461375" cy="2014538"/>
          </a:xfrm>
          <a:prstGeom prst="rect">
            <a:avLst/>
          </a:prstGeom>
          <a:noFill/>
          <a:ln w="9525">
            <a:noFill/>
            <a:miter lim="800000"/>
            <a:headEnd/>
            <a:tailEnd/>
          </a:ln>
        </p:spPr>
        <p:txBody>
          <a:bodyPr>
            <a:spAutoFit/>
          </a:bodyPr>
          <a:lstStyle/>
          <a:p>
            <a:pPr algn="just"/>
            <a:r>
              <a:rPr lang="hu-HU" altLang="hu-HU" b="1"/>
              <a:t>Önkéntes tűzoltó egyesület: </a:t>
            </a:r>
            <a:r>
              <a:rPr lang="hu-HU" altLang="hu-HU"/>
              <a:t>a tűzmegelőzési, valamint a tűzoltási és műszaki mentési feladatok ellátásában közreműködő vagy részt vevő olyan egyesület, amely alapszabályában ezt tevékenysége céljaként rögzítette.</a:t>
            </a:r>
          </a:p>
          <a:p>
            <a:pPr algn="just"/>
            <a:endParaRPr lang="hu-HU" altLang="hu-HU"/>
          </a:p>
          <a:p>
            <a:pPr algn="just"/>
            <a:r>
              <a:rPr lang="hu-HU" altLang="hu-HU"/>
              <a:t>Az önkéntes tűzoltó egyesület tűzmegelőzési, tűzoltási és műszaki mentési tevékenységben való közreműködésére vagy részvételére (a továbbiakban: szaktevékenység) a tűzvédelmi törvényt kell alkalmazni.</a:t>
            </a:r>
          </a:p>
        </p:txBody>
      </p:sp>
      <p:sp>
        <p:nvSpPr>
          <p:cNvPr id="86030"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Az önkéntes tűzoltó egyesület</a:t>
            </a:r>
          </a:p>
        </p:txBody>
      </p:sp>
      <p:sp>
        <p:nvSpPr>
          <p:cNvPr id="86032" name="Rectangle 5"/>
          <p:cNvSpPr>
            <a:spLocks noChangeArrowheads="1"/>
          </p:cNvSpPr>
          <p:nvPr/>
        </p:nvSpPr>
        <p:spPr bwMode="auto">
          <a:xfrm>
            <a:off x="0" y="4329113"/>
            <a:ext cx="9144000" cy="457200"/>
          </a:xfrm>
          <a:prstGeom prst="rect">
            <a:avLst/>
          </a:prstGeom>
          <a:noFill/>
          <a:ln w="9525">
            <a:noFill/>
            <a:miter lim="800000"/>
            <a:headEnd/>
            <a:tailEnd/>
          </a:ln>
        </p:spPr>
        <p:txBody>
          <a:bodyPr>
            <a:spAutoFit/>
          </a:bodyPr>
          <a:lstStyle/>
          <a:p>
            <a:pPr algn="ctr">
              <a:spcBef>
                <a:spcPct val="50000"/>
              </a:spcBef>
            </a:pPr>
            <a:r>
              <a:rPr lang="hu-HU" altLang="hu-HU" sz="2400" b="1"/>
              <a:t>Az ÖTE-k állami támogatása</a:t>
            </a:r>
          </a:p>
        </p:txBody>
      </p:sp>
      <p:sp>
        <p:nvSpPr>
          <p:cNvPr id="86033" name="Text Box 4"/>
          <p:cNvSpPr txBox="1">
            <a:spLocks noChangeArrowheads="1"/>
          </p:cNvSpPr>
          <p:nvPr/>
        </p:nvSpPr>
        <p:spPr bwMode="auto">
          <a:xfrm>
            <a:off x="341313" y="5003800"/>
            <a:ext cx="4814887" cy="1739900"/>
          </a:xfrm>
          <a:prstGeom prst="rect">
            <a:avLst/>
          </a:prstGeom>
          <a:noFill/>
          <a:ln w="9525">
            <a:noFill/>
            <a:miter lim="800000"/>
            <a:headEnd/>
            <a:tailEnd/>
          </a:ln>
        </p:spPr>
        <p:txBody>
          <a:bodyPr>
            <a:spAutoFit/>
          </a:bodyPr>
          <a:lstStyle/>
          <a:p>
            <a:pPr algn="just"/>
            <a:r>
              <a:rPr lang="hu-HU" altLang="hu-HU"/>
              <a:t>A hivatásos katasztrófavédelmi szerv központi szerve és területi szervei az önkéntes tűzoltó egyesületek részére pályázati úton, valamint egyedi elbírálás alapján pénzbeli és nem pénzbeli juttatást biztosíthatnak.</a:t>
            </a:r>
          </a:p>
        </p:txBody>
      </p:sp>
      <p:pic>
        <p:nvPicPr>
          <p:cNvPr id="86034" name="Kép 1"/>
          <p:cNvPicPr>
            <a:picLocks noChangeAspect="1"/>
          </p:cNvPicPr>
          <p:nvPr/>
        </p:nvPicPr>
        <p:blipFill>
          <a:blip r:embed="rId6"/>
          <a:srcRect/>
          <a:stretch>
            <a:fillRect/>
          </a:stretch>
        </p:blipFill>
        <p:spPr bwMode="auto">
          <a:xfrm>
            <a:off x="5202238" y="5003800"/>
            <a:ext cx="3779837" cy="170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26" name="Object 14"/>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90128" name="Bitkép" r:id="rId4" imgW="7676190" imgH="1019048" progId="PBrush">
                  <p:embed/>
                </p:oleObj>
              </mc:Choice>
              <mc:Fallback>
                <p:oleObj name="Bitkép" r:id="rId4" imgW="7676190" imgH="1019048" progId="PBrush">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90128" name="Text Box 4"/>
          <p:cNvSpPr txBox="1">
            <a:spLocks noChangeArrowheads="1"/>
          </p:cNvSpPr>
          <p:nvPr/>
        </p:nvSpPr>
        <p:spPr bwMode="auto">
          <a:xfrm>
            <a:off x="431800" y="2124075"/>
            <a:ext cx="8461375" cy="1200150"/>
          </a:xfrm>
          <a:prstGeom prst="rect">
            <a:avLst/>
          </a:prstGeom>
          <a:noFill/>
          <a:ln w="9525">
            <a:noFill/>
            <a:miter lim="800000"/>
            <a:headEnd/>
            <a:tailEnd/>
          </a:ln>
        </p:spPr>
        <p:txBody>
          <a:bodyPr>
            <a:spAutoFit/>
          </a:bodyPr>
          <a:lstStyle/>
          <a:p>
            <a:pPr algn="just"/>
            <a:endParaRPr lang="hu-HU" altLang="hu-HU" b="1"/>
          </a:p>
          <a:p>
            <a:pPr algn="just"/>
            <a:r>
              <a:rPr lang="hu-HU" altLang="hu-HU"/>
              <a:t>Az önkéntes tűzoltó egyesület szaktevékenysége során a tűzmegelőzés körében tájékoztathatja a lakosságot az időszerű tűzvédelmi feladatokról, a lakosság részére tűzvédelemmel kapcsolatos más információs tevékenységet végezhet.</a:t>
            </a:r>
          </a:p>
        </p:txBody>
      </p:sp>
      <p:sp>
        <p:nvSpPr>
          <p:cNvPr id="90129"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Az ÖTE tűzmegelőzési tevékenysége</a:t>
            </a:r>
          </a:p>
        </p:txBody>
      </p:sp>
      <p:sp>
        <p:nvSpPr>
          <p:cNvPr id="90130" name="AutoShape 9" descr="view-source:http://bacs.katasztrofavedelem.hu/thumb.php?f=8941"/>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hangingPunct="0"/>
            <a:endParaRPr lang="hu-HU" altLang="hu-HU"/>
          </a:p>
        </p:txBody>
      </p:sp>
      <p:pic>
        <p:nvPicPr>
          <p:cNvPr id="3" name="Kép 2"/>
          <p:cNvPicPr>
            <a:picLocks noChangeAspect="1"/>
          </p:cNvPicPr>
          <p:nvPr/>
        </p:nvPicPr>
        <p:blipFill>
          <a:blip r:embed="rId6">
            <a:extLst/>
          </a:blip>
          <a:stretch>
            <a:fillRect/>
          </a:stretch>
        </p:blipFill>
        <p:spPr>
          <a:xfrm rot="798211">
            <a:off x="6644820" y="3752583"/>
            <a:ext cx="1905000" cy="2857500"/>
          </a:xfrm>
          <a:prstGeom prst="ellipse">
            <a:avLst/>
          </a:prstGeom>
          <a:ln w="63500" cap="rnd">
            <a:noFill/>
            <a:prstDash val="lgDashDotDot"/>
          </a:ln>
          <a:effectLst/>
          <a:scene3d>
            <a:camera prst="orthographicFront"/>
            <a:lightRig rig="contrasting" dir="t">
              <a:rot lat="0" lon="0" rev="3000000"/>
            </a:lightRig>
          </a:scene3d>
          <a:sp3d contourW="7620">
            <a:bevelT w="95250" h="31750"/>
            <a:contourClr>
              <a:srgbClr val="333333"/>
            </a:contourClr>
          </a:sp3d>
        </p:spPr>
      </p:pic>
      <p:pic>
        <p:nvPicPr>
          <p:cNvPr id="5" name="Kép 4"/>
          <p:cNvPicPr>
            <a:picLocks noChangeAspect="1"/>
          </p:cNvPicPr>
          <p:nvPr/>
        </p:nvPicPr>
        <p:blipFill>
          <a:blip r:embed="rId7">
            <a:extLst/>
          </a:blip>
          <a:stretch>
            <a:fillRect/>
          </a:stretch>
        </p:blipFill>
        <p:spPr>
          <a:xfrm rot="21208892">
            <a:off x="905375" y="3491157"/>
            <a:ext cx="4477163" cy="305261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71"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92173"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92173" name="Text Box 4"/>
          <p:cNvSpPr txBox="1">
            <a:spLocks noChangeArrowheads="1"/>
          </p:cNvSpPr>
          <p:nvPr/>
        </p:nvSpPr>
        <p:spPr bwMode="auto">
          <a:xfrm>
            <a:off x="431800" y="2124075"/>
            <a:ext cx="8461375" cy="3970338"/>
          </a:xfrm>
          <a:prstGeom prst="rect">
            <a:avLst/>
          </a:prstGeom>
          <a:noFill/>
          <a:ln w="9525">
            <a:noFill/>
            <a:miter lim="800000"/>
            <a:headEnd/>
            <a:tailEnd/>
          </a:ln>
        </p:spPr>
        <p:txBody>
          <a:bodyPr>
            <a:spAutoFit/>
          </a:bodyPr>
          <a:lstStyle/>
          <a:p>
            <a:pPr algn="just"/>
            <a:endParaRPr lang="hu-HU" altLang="hu-HU" b="1"/>
          </a:p>
          <a:p>
            <a:pPr algn="just"/>
            <a:r>
              <a:rPr lang="hu-HU" altLang="hu-HU"/>
              <a:t>Szaktevékenységet az önkéntes tűzoltó egyesületnek csak olyan nagykorú, cselekvőképes, a hivatásos katasztrófavédelmi szerveknél, a tűzoltóságoknál, valamint az ez irányú szakágazatban foglalkoztatottak szakmai képesítési követelményeiről és szakmai képzéseiről szóló miniszteri rendeletben meghatározott szakmai képesítéssel rendelkező tagja végezhet, aki életkoránál, egészségi, fizikai állapotánál fogva alkalmas és erre önként vállalt kötelezettséget.</a:t>
            </a:r>
          </a:p>
          <a:p>
            <a:pPr algn="just"/>
            <a:endParaRPr lang="hu-HU" altLang="hu-HU"/>
          </a:p>
          <a:p>
            <a:pPr algn="just"/>
            <a:r>
              <a:rPr lang="hu-HU" altLang="hu-HU"/>
              <a:t>A szaktevékenység végzésére vonatkozó kötelezettségvállalást teljes bizonyító erejű magánokiratba kell foglalni, és azt az önkéntes tűzoltó egyesület szaktevékenységet irányító tagjának át kell adni, aki azt visszavonásig őrzi. A kötelezettségvállalást tartalmazó nyilatkozat bármikor, határidő nélkül visszavonható.</a:t>
            </a:r>
          </a:p>
        </p:txBody>
      </p:sp>
      <p:sp>
        <p:nvSpPr>
          <p:cNvPr id="92174"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Az ÖTE tagjának szaktevékenysége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68" name="Object 12"/>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96270" name="Bitkép" r:id="rId4" imgW="7676190" imgH="1019048" progId="PBrush">
                  <p:embed/>
                </p:oleObj>
              </mc:Choice>
              <mc:Fallback>
                <p:oleObj name="Bitkép" r:id="rId4" imgW="7676190" imgH="1019048" progId="PBrush">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96270" name="Text Box 4"/>
          <p:cNvSpPr txBox="1">
            <a:spLocks noChangeArrowheads="1"/>
          </p:cNvSpPr>
          <p:nvPr/>
        </p:nvSpPr>
        <p:spPr bwMode="auto">
          <a:xfrm>
            <a:off x="431800" y="2124075"/>
            <a:ext cx="8461375" cy="2862263"/>
          </a:xfrm>
          <a:prstGeom prst="rect">
            <a:avLst/>
          </a:prstGeom>
          <a:noFill/>
          <a:ln w="9525">
            <a:noFill/>
            <a:miter lim="800000"/>
            <a:headEnd/>
            <a:tailEnd/>
          </a:ln>
        </p:spPr>
        <p:txBody>
          <a:bodyPr>
            <a:spAutoFit/>
          </a:bodyPr>
          <a:lstStyle/>
          <a:p>
            <a:pPr algn="just"/>
            <a:endParaRPr lang="hu-HU" altLang="hu-HU"/>
          </a:p>
          <a:p>
            <a:pPr algn="just"/>
            <a:r>
              <a:rPr lang="hu-HU" altLang="hu-HU"/>
              <a:t>A hivatásos katasztrófavédelmi szerv hivatásos állományú tagja önkéntes tűzoltó egyesületben vezető tisztséget nem tölthet be. A hivatásos állomány tagja az önkéntes tűzoltó egyesületben tagsági jogviszonyt létesíthet, amelyet köteles szolgálati elöljárójának írásban bejelenteni. Amennyiben az egyesületi tevékenysége során bármilyen jogcímen díjazásban részesül, úgy a rendvédelmi feladatokat ellátó szervek hivatásos állományának szolgálati jogviszonyáról szóló törvénynek a más keresőfoglalkozás folytatására vonatkozó szabályai szerint köteles eljárni.</a:t>
            </a:r>
          </a:p>
          <a:p>
            <a:pPr algn="just"/>
            <a:endParaRPr lang="hu-HU" altLang="hu-HU"/>
          </a:p>
        </p:txBody>
      </p:sp>
      <p:sp>
        <p:nvSpPr>
          <p:cNvPr id="96271" name="Rectangle 5"/>
          <p:cNvSpPr>
            <a:spLocks noChangeArrowheads="1"/>
          </p:cNvSpPr>
          <p:nvPr/>
        </p:nvSpPr>
        <p:spPr bwMode="auto">
          <a:xfrm>
            <a:off x="0" y="1358900"/>
            <a:ext cx="9144000" cy="830263"/>
          </a:xfrm>
          <a:prstGeom prst="rect">
            <a:avLst/>
          </a:prstGeom>
          <a:noFill/>
          <a:ln w="9525">
            <a:noFill/>
            <a:miter lim="800000"/>
            <a:headEnd/>
            <a:tailEnd/>
          </a:ln>
        </p:spPr>
        <p:txBody>
          <a:bodyPr>
            <a:spAutoFit/>
          </a:bodyPr>
          <a:lstStyle/>
          <a:p>
            <a:pPr algn="ctr">
              <a:spcBef>
                <a:spcPct val="50000"/>
              </a:spcBef>
            </a:pPr>
            <a:r>
              <a:rPr lang="hu-HU" altLang="hu-HU" sz="2400" b="1"/>
              <a:t>A hivatásos állomány önkéntes tűzoltó egyesületi tagságára vonatkozó szabályok</a:t>
            </a:r>
          </a:p>
        </p:txBody>
      </p:sp>
      <p:pic>
        <p:nvPicPr>
          <p:cNvPr id="4" name="Kép 3"/>
          <p:cNvPicPr>
            <a:picLocks noChangeAspect="1"/>
          </p:cNvPicPr>
          <p:nvPr/>
        </p:nvPicPr>
        <p:blipFill>
          <a:blip r:embed="rId6" cstate="email">
            <a:extLst/>
          </a:blip>
          <a:stretch>
            <a:fillRect/>
          </a:stretch>
        </p:blipFill>
        <p:spPr>
          <a:xfrm>
            <a:off x="3602915" y="4644135"/>
            <a:ext cx="1938170" cy="19381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Rectangle 2"/>
          <p:cNvSpPr>
            <a:spLocks noGrp="1" noChangeArrowheads="1"/>
          </p:cNvSpPr>
          <p:nvPr>
            <p:ph type="ctrTitle"/>
          </p:nvPr>
        </p:nvSpPr>
        <p:spPr>
          <a:xfrm>
            <a:off x="657225" y="2708275"/>
            <a:ext cx="7772400" cy="1470025"/>
          </a:xfrm>
        </p:spPr>
        <p:txBody>
          <a:bodyPr anchor="ctr"/>
          <a:lstStyle/>
          <a:p>
            <a:pPr eaLnBrk="1" hangingPunct="1"/>
            <a:r>
              <a:rPr lang="hu-HU" altLang="hu-HU" sz="3600" b="1" smtClean="0"/>
              <a:t>1996. évi XXXI. Törvény</a:t>
            </a:r>
            <a:br>
              <a:rPr lang="hu-HU" altLang="hu-HU" sz="3600" b="1" smtClean="0"/>
            </a:br>
            <a:r>
              <a:rPr lang="hu-HU" altLang="hu-HU" sz="3600" b="1" smtClean="0"/>
              <a:t>I. Fejezet</a:t>
            </a:r>
            <a:br>
              <a:rPr lang="hu-HU" altLang="hu-HU" sz="3600" b="1" smtClean="0"/>
            </a:br>
            <a:r>
              <a:rPr lang="hu-HU" altLang="hu-HU" sz="3600" b="1" smtClean="0"/>
              <a:t/>
            </a:r>
            <a:br>
              <a:rPr lang="hu-HU" altLang="hu-HU" sz="3600" b="1" smtClean="0"/>
            </a:br>
            <a:r>
              <a:rPr lang="hu-HU" altLang="hu-HU" sz="3600" smtClean="0"/>
              <a:t>- Általános rendelkezések -</a:t>
            </a:r>
          </a:p>
        </p:txBody>
      </p:sp>
      <p:graphicFrame>
        <p:nvGraphicFramePr>
          <p:cNvPr id="8201" name="Object 9"/>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8203" name="Bitkép" r:id="rId3" imgW="7676190" imgH="1019048" progId="PBrush">
                  <p:embed/>
                </p:oleObj>
              </mc:Choice>
              <mc:Fallback>
                <p:oleObj name="Bitkép" r:id="rId3" imgW="7676190" imgH="1019048" progId="PBrush">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15"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98317"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165892" name="Text Box 4"/>
          <p:cNvSpPr txBox="1">
            <a:spLocks noChangeArrowheads="1"/>
          </p:cNvSpPr>
          <p:nvPr/>
        </p:nvSpPr>
        <p:spPr bwMode="auto">
          <a:xfrm>
            <a:off x="431800" y="2124075"/>
            <a:ext cx="8461375" cy="4486275"/>
          </a:xfrm>
          <a:prstGeom prst="rect">
            <a:avLst/>
          </a:prstGeom>
          <a:noFill/>
          <a:ln>
            <a:noFill/>
          </a:ln>
          <a:effectLst/>
          <a:extLst/>
        </p:spPr>
        <p:txBody>
          <a:bodyPr>
            <a:spAutoFit/>
          </a:bodyPr>
          <a:lstStyle/>
          <a:p>
            <a:pPr algn="just"/>
            <a:r>
              <a:rPr lang="hu-HU" b="1"/>
              <a:t>Közreműködő önkéntes tűzoltó egyesület: </a:t>
            </a:r>
            <a:r>
              <a:rPr lang="hu-HU"/>
              <a:t>a vállalt tevékenységi területen tűzoltási, műszaki mentési feladatokban közreműködő egyesület</a:t>
            </a:r>
          </a:p>
          <a:p>
            <a:pPr algn="just"/>
            <a:endParaRPr lang="hu-HU"/>
          </a:p>
          <a:p>
            <a:pPr algn="just"/>
            <a:r>
              <a:rPr lang="hu-HU"/>
              <a:t>A közreműködő önkéntes tűzoltó egyesület a szaktevékenység végzésére írásban megállapodást köt a hivatásos tűzoltósággal.</a:t>
            </a:r>
          </a:p>
          <a:p>
            <a:pPr algn="just"/>
            <a:endParaRPr lang="hu-HU"/>
          </a:p>
          <a:p>
            <a:pPr algn="just"/>
            <a:r>
              <a:rPr lang="hu-HU" altLang="hu-HU"/>
              <a:t>A közreműködő önkéntes tűzoltó egyesületnek a szaktevékenység ellátására vonatkozó kötelezettségvállalását, különösen az annak érdekében vállalt szolgálati rendjét, értesíthetőségének módját, szakmai igénybevehetőségének körét, és azt, hogy a közreműködő önkéntes tűzoltó egyesület a szaktevékenységet milyen földrajzi területen látja el (a továbbiakban: tevékenységi terület).</a:t>
            </a:r>
          </a:p>
          <a:p>
            <a:pPr algn="just"/>
            <a:endParaRPr lang="hu-HU" altLang="hu-HU" b="1"/>
          </a:p>
          <a:p>
            <a:pPr algn="just"/>
            <a:r>
              <a:rPr lang="hu-HU" altLang="hu-HU" b="1"/>
              <a:t>ÖTE fajtái:</a:t>
            </a:r>
            <a:r>
              <a:rPr lang="hu-HU" altLang="hu-HU"/>
              <a:t> a megkötött együttműködési megállapodások szerint lehet szaktevékenységet folytató (I-III. kategória), hagyományőrző (IV. kategória), szaktevékenységet nem folytató (nem kötött együttműködési megállapodást).</a:t>
            </a:r>
            <a:endParaRPr lang="hu-HU"/>
          </a:p>
        </p:txBody>
      </p:sp>
      <p:sp>
        <p:nvSpPr>
          <p:cNvPr id="98318"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cs typeface="Times New Roman" pitchFamily="18" charset="0"/>
              </a:rPr>
              <a:t>A közreműködő önkéntes tűzoltó egyesület</a:t>
            </a:r>
            <a:endParaRPr lang="hu-HU" altLang="hu-HU" sz="2400" b="1"/>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3" name="Kép 2"/>
          <p:cNvPicPr>
            <a:picLocks noChangeAspect="1"/>
          </p:cNvPicPr>
          <p:nvPr/>
        </p:nvPicPr>
        <p:blipFill>
          <a:blip r:embed="rId4"/>
          <a:srcRect/>
          <a:stretch>
            <a:fillRect/>
          </a:stretch>
        </p:blipFill>
        <p:spPr bwMode="auto">
          <a:xfrm>
            <a:off x="971550" y="2214563"/>
            <a:ext cx="7226300" cy="4506912"/>
          </a:xfrm>
          <a:prstGeom prst="rect">
            <a:avLst/>
          </a:prstGeom>
          <a:noFill/>
          <a:ln w="9525">
            <a:noFill/>
            <a:miter lim="800000"/>
            <a:headEnd/>
            <a:tailEnd/>
          </a:ln>
        </p:spPr>
      </p:pic>
      <p:graphicFrame>
        <p:nvGraphicFramePr>
          <p:cNvPr id="102412" name="Object 12"/>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102414" name="Bitkép" r:id="rId5" imgW="7676190" imgH="1019048" progId="PBrush">
                  <p:embed/>
                </p:oleObj>
              </mc:Choice>
              <mc:Fallback>
                <p:oleObj name="Bitkép" r:id="rId5" imgW="7676190" imgH="1019048" progId="PBrush">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3"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102415" name="Rectangle 8"/>
          <p:cNvSpPr>
            <a:spLocks noChangeArrowheads="1"/>
          </p:cNvSpPr>
          <p:nvPr/>
        </p:nvSpPr>
        <p:spPr bwMode="auto">
          <a:xfrm>
            <a:off x="0" y="1358900"/>
            <a:ext cx="9144000" cy="830263"/>
          </a:xfrm>
          <a:prstGeom prst="rect">
            <a:avLst/>
          </a:prstGeom>
          <a:noFill/>
          <a:ln w="9525">
            <a:noFill/>
            <a:miter lim="800000"/>
            <a:headEnd/>
            <a:tailEnd/>
          </a:ln>
        </p:spPr>
        <p:txBody>
          <a:bodyPr>
            <a:spAutoFit/>
          </a:bodyPr>
          <a:lstStyle/>
          <a:p>
            <a:pPr algn="ctr">
              <a:spcBef>
                <a:spcPct val="50000"/>
              </a:spcBef>
            </a:pPr>
            <a:r>
              <a:rPr lang="hu-HU" altLang="hu-HU" sz="2400" b="1"/>
              <a:t>A 621 önkéntes tűzoltó egyesületek elhelyezkedése Magyarországon </a:t>
            </a:r>
          </a:p>
        </p:txBody>
      </p:sp>
      <p:sp>
        <p:nvSpPr>
          <p:cNvPr id="102416" name="Text Box 10"/>
          <p:cNvSpPr txBox="1">
            <a:spLocks noChangeArrowheads="1"/>
          </p:cNvSpPr>
          <p:nvPr/>
        </p:nvSpPr>
        <p:spPr bwMode="auto">
          <a:xfrm>
            <a:off x="-198438" y="3789363"/>
            <a:ext cx="9144001" cy="366712"/>
          </a:xfrm>
          <a:prstGeom prst="rect">
            <a:avLst/>
          </a:prstGeom>
          <a:noFill/>
          <a:ln w="9525">
            <a:noFill/>
            <a:miter lim="800000"/>
            <a:headEnd/>
            <a:tailEnd/>
          </a:ln>
        </p:spPr>
        <p:txBody>
          <a:bodyPr>
            <a:spAutoFit/>
          </a:bodyPr>
          <a:lstStyle/>
          <a:p>
            <a:pPr algn="just">
              <a:spcBef>
                <a:spcPct val="50000"/>
              </a:spcBef>
            </a:pPr>
            <a:r>
              <a:rPr lang="hu-HU" altLang="hu-HU"/>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9"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104461"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104461" name="Text Box 4"/>
          <p:cNvSpPr txBox="1">
            <a:spLocks noChangeArrowheads="1"/>
          </p:cNvSpPr>
          <p:nvPr/>
        </p:nvSpPr>
        <p:spPr bwMode="auto">
          <a:xfrm>
            <a:off x="431800" y="2124075"/>
            <a:ext cx="8461375" cy="4211638"/>
          </a:xfrm>
          <a:prstGeom prst="rect">
            <a:avLst/>
          </a:prstGeom>
          <a:noFill/>
          <a:ln w="9525">
            <a:noFill/>
            <a:miter lim="800000"/>
            <a:headEnd/>
            <a:tailEnd/>
          </a:ln>
        </p:spPr>
        <p:txBody>
          <a:bodyPr>
            <a:spAutoFit/>
          </a:bodyPr>
          <a:lstStyle/>
          <a:p>
            <a:pPr marL="285750" indent="-285750" algn="just">
              <a:buFontTx/>
              <a:buChar char="•"/>
            </a:pPr>
            <a:endParaRPr lang="hu-HU" altLang="hu-HU"/>
          </a:p>
          <a:p>
            <a:pPr marL="285750" indent="-285750" algn="just">
              <a:buFontTx/>
              <a:buChar char="•"/>
            </a:pPr>
            <a:r>
              <a:rPr lang="hu-HU" altLang="hu-HU"/>
              <a:t>az általa észlelt segélykérést továbbítja a hivatásos tűzoltósághoz vagy az önkormányzati tűzoltósághoz</a:t>
            </a:r>
          </a:p>
          <a:p>
            <a:pPr marL="285750" indent="-285750" algn="just">
              <a:buFontTx/>
              <a:buChar char="•"/>
            </a:pPr>
            <a:endParaRPr lang="hu-HU" altLang="hu-HU"/>
          </a:p>
          <a:p>
            <a:pPr marL="285750" indent="-285750" algn="just">
              <a:buFontTx/>
              <a:buChar char="•"/>
            </a:pPr>
            <a:r>
              <a:rPr lang="hu-HU" altLang="hu-HU"/>
              <a:t>a hivatásos tűzoltóság vagy önkormányzati tűzoltóság helyszínre érkezéséig minden tőle elvárhatót megtesz a tűz továbbterjedésének megakadályozására, a tűz oltására, a sérült vagy egyébként veszélyben lévő személyek részére történő segítségnyújtásra, a balesetek megelőzésére</a:t>
            </a:r>
          </a:p>
          <a:p>
            <a:pPr marL="285750" indent="-285750" algn="just">
              <a:buFontTx/>
              <a:buChar char="•"/>
            </a:pPr>
            <a:endParaRPr lang="hu-HU" altLang="hu-HU"/>
          </a:p>
          <a:p>
            <a:pPr marL="285750" indent="-285750" algn="just">
              <a:buFontTx/>
              <a:buChar char="•"/>
            </a:pPr>
            <a:r>
              <a:rPr lang="hu-HU" altLang="hu-HU"/>
              <a:t>az eseményt észlelőket a helyszínen maradásra, a helyszínen tartózkodókat az általános segítségnyújtási kötelezettség körében a segítségnyújtásban való közreműködésre kérheti fel</a:t>
            </a:r>
          </a:p>
          <a:p>
            <a:pPr marL="285750" indent="-285750" algn="just">
              <a:buFontTx/>
              <a:buChar char="•"/>
            </a:pPr>
            <a:endParaRPr lang="hu-HU" altLang="hu-HU"/>
          </a:p>
          <a:p>
            <a:pPr marL="285750" indent="-285750" algn="just">
              <a:buFontTx/>
              <a:buChar char="•"/>
            </a:pPr>
            <a:r>
              <a:rPr lang="hu-HU" altLang="hu-HU"/>
              <a:t>a hivatásos tűzoltóság vagy önkormányzati tűzoltóság helyszínre érkezését követően részt vesz a tűz oltásában</a:t>
            </a:r>
          </a:p>
        </p:txBody>
      </p:sp>
      <p:sp>
        <p:nvSpPr>
          <p:cNvPr id="104462" name="Rectangle 5"/>
          <p:cNvSpPr>
            <a:spLocks noChangeArrowheads="1"/>
          </p:cNvSpPr>
          <p:nvPr/>
        </p:nvSpPr>
        <p:spPr bwMode="auto">
          <a:xfrm>
            <a:off x="0" y="1358900"/>
            <a:ext cx="9144000" cy="830263"/>
          </a:xfrm>
          <a:prstGeom prst="rect">
            <a:avLst/>
          </a:prstGeom>
          <a:noFill/>
          <a:ln w="9525">
            <a:noFill/>
            <a:miter lim="800000"/>
            <a:headEnd/>
            <a:tailEnd/>
          </a:ln>
        </p:spPr>
        <p:txBody>
          <a:bodyPr>
            <a:spAutoFit/>
          </a:bodyPr>
          <a:lstStyle/>
          <a:p>
            <a:pPr algn="ctr">
              <a:spcBef>
                <a:spcPct val="50000"/>
              </a:spcBef>
            </a:pPr>
            <a:r>
              <a:rPr lang="hu-HU" altLang="hu-HU" sz="2400" b="1">
                <a:cs typeface="Times New Roman" pitchFamily="18" charset="0"/>
              </a:rPr>
              <a:t>A közreműködő ÖTE szaktevékenysége</a:t>
            </a:r>
            <a:r>
              <a:rPr lang="hu-HU" altLang="hu-HU" sz="2400">
                <a:solidFill>
                  <a:srgbClr val="000000"/>
                </a:solidFill>
              </a:rPr>
              <a:t> </a:t>
            </a:r>
            <a:r>
              <a:rPr lang="hu-HU" altLang="hu-HU" sz="2400" b="1">
                <a:solidFill>
                  <a:srgbClr val="000000"/>
                </a:solidFill>
              </a:rPr>
              <a:t>a tűzoltási és műszaki mentési tevékenység körében</a:t>
            </a:r>
            <a:endParaRPr lang="hu-HU" altLang="hu-HU" sz="2400" b="1"/>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07"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106509"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106509" name="Text Box 4"/>
          <p:cNvSpPr txBox="1">
            <a:spLocks noChangeArrowheads="1"/>
          </p:cNvSpPr>
          <p:nvPr/>
        </p:nvSpPr>
        <p:spPr bwMode="auto">
          <a:xfrm>
            <a:off x="431800" y="2124075"/>
            <a:ext cx="8461375" cy="2586038"/>
          </a:xfrm>
          <a:prstGeom prst="rect">
            <a:avLst/>
          </a:prstGeom>
          <a:noFill/>
          <a:ln w="9525">
            <a:noFill/>
            <a:miter lim="800000"/>
            <a:headEnd/>
            <a:tailEnd/>
          </a:ln>
        </p:spPr>
        <p:txBody>
          <a:bodyPr>
            <a:spAutoFit/>
          </a:bodyPr>
          <a:lstStyle/>
          <a:p>
            <a:pPr algn="just"/>
            <a:endParaRPr lang="hu-HU" altLang="hu-HU"/>
          </a:p>
          <a:p>
            <a:pPr algn="just"/>
            <a:r>
              <a:rPr lang="hu-HU" altLang="hu-HU" b="1"/>
              <a:t>Beavatkozó önkéntes tűzoltó egyesület:</a:t>
            </a:r>
            <a:r>
              <a:rPr lang="hu-HU" altLang="hu-HU"/>
              <a:t> a vállalt tevékenységi területen a hivatásos katasztrófavédelmi szervvel kötött megállapodás alapján tűzoltási, műszaki mentési feladatokat végző egyesület.</a:t>
            </a:r>
          </a:p>
          <a:p>
            <a:pPr algn="just"/>
            <a:endParaRPr lang="hu-HU" altLang="hu-HU"/>
          </a:p>
          <a:p>
            <a:pPr algn="just"/>
            <a:r>
              <a:rPr lang="hu-HU" altLang="hu-HU"/>
              <a:t>A beavatkozó önkéntes tűzoltó egyesülettel is együttműködési megállapodást kell kötni. A beavatkozó önkéntes tűzoltó egyesülettel kötött együttműködési megállapodásban az önállóan ellátott szaktevékenység ellátásának módjáról külön kell rendelkezni.</a:t>
            </a:r>
          </a:p>
        </p:txBody>
      </p:sp>
      <p:sp>
        <p:nvSpPr>
          <p:cNvPr id="106510"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cs typeface="Times New Roman" pitchFamily="18" charset="0"/>
              </a:rPr>
              <a:t>A beavatkozó önkéntes tűzoltó egyesület</a:t>
            </a:r>
            <a:endParaRPr lang="hu-HU" altLang="hu-HU" sz="2400" b="1"/>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55"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108557"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108557" name="Text Box 4"/>
          <p:cNvSpPr txBox="1">
            <a:spLocks noChangeArrowheads="1"/>
          </p:cNvSpPr>
          <p:nvPr/>
        </p:nvSpPr>
        <p:spPr bwMode="auto">
          <a:xfrm>
            <a:off x="431800" y="2124075"/>
            <a:ext cx="8461375" cy="4211638"/>
          </a:xfrm>
          <a:prstGeom prst="rect">
            <a:avLst/>
          </a:prstGeom>
          <a:noFill/>
          <a:ln w="9525">
            <a:noFill/>
            <a:miter lim="800000"/>
            <a:headEnd/>
            <a:tailEnd/>
          </a:ln>
        </p:spPr>
        <p:txBody>
          <a:bodyPr>
            <a:spAutoFit/>
          </a:bodyPr>
          <a:lstStyle/>
          <a:p>
            <a:pPr algn="just"/>
            <a:endParaRPr lang="hu-HU" altLang="hu-HU" b="1"/>
          </a:p>
          <a:p>
            <a:pPr algn="just"/>
            <a:r>
              <a:rPr lang="hu-HU" altLang="hu-HU" b="1"/>
              <a:t>Létesítményi tűzoltóság: </a:t>
            </a:r>
            <a:r>
              <a:rPr lang="hu-HU" altLang="hu-HU"/>
              <a:t>tűzoltási és műszaki mentési feladatok elvégzésére, gazdálkodó szervezet által létrehozott, önálló működési területtel nem rendelkező tűzoltóság.</a:t>
            </a:r>
          </a:p>
          <a:p>
            <a:pPr algn="just"/>
            <a:endParaRPr lang="hu-HU" altLang="hu-HU"/>
          </a:p>
          <a:p>
            <a:pPr algn="just"/>
            <a:r>
              <a:rPr lang="hu-HU" altLang="hu-HU"/>
              <a:t>A létesítményi tűzoltóság vezetőjét (parancsnokát) a munkáltató nevezi ki és menti fel.</a:t>
            </a:r>
          </a:p>
          <a:p>
            <a:pPr algn="just"/>
            <a:endParaRPr lang="hu-HU" altLang="hu-HU"/>
          </a:p>
          <a:p>
            <a:pPr algn="just"/>
            <a:r>
              <a:rPr lang="hu-HU" altLang="hu-HU"/>
              <a:t>Jogszabály a gazdálkodó szervezetet vagy más jogi személyt létesítményi tűzoltóság működtetésére kötelezhet.</a:t>
            </a:r>
          </a:p>
          <a:p>
            <a:pPr algn="just"/>
            <a:endParaRPr lang="hu-HU" altLang="hu-HU"/>
          </a:p>
          <a:p>
            <a:pPr algn="just"/>
            <a:r>
              <a:rPr lang="hu-HU" altLang="hu-HU"/>
              <a:t>A fenntartó szervezetén belüli létesítményi tűzoltóság </a:t>
            </a:r>
            <a:r>
              <a:rPr lang="hu-HU" altLang="hu-HU" b="1"/>
              <a:t>főfoglalkozású</a:t>
            </a:r>
            <a:r>
              <a:rPr lang="hu-HU" altLang="hu-HU"/>
              <a:t>, továbbá </a:t>
            </a:r>
            <a:r>
              <a:rPr lang="hu-HU" altLang="hu-HU" b="1"/>
              <a:t>alkalomszerűen</a:t>
            </a:r>
            <a:r>
              <a:rPr lang="hu-HU" altLang="hu-HU"/>
              <a:t> </a:t>
            </a:r>
            <a:r>
              <a:rPr lang="hu-HU" altLang="hu-HU" b="1"/>
              <a:t>igénybe vehető </a:t>
            </a:r>
            <a:r>
              <a:rPr lang="hu-HU" altLang="hu-HU"/>
              <a:t>létesítményi tűzoltókból is állhat. Készenléti szolgálatot a fenntartó által meghatározottak szerint lát el.</a:t>
            </a:r>
          </a:p>
          <a:p>
            <a:pPr algn="just"/>
            <a:endParaRPr lang="hu-HU" altLang="hu-HU"/>
          </a:p>
        </p:txBody>
      </p:sp>
      <p:sp>
        <p:nvSpPr>
          <p:cNvPr id="108558"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cs typeface="Times New Roman" pitchFamily="18" charset="0"/>
              </a:rPr>
              <a:t>A létesítményi tűzoltóság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9"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114701"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114701" name="Text Box 4"/>
          <p:cNvSpPr txBox="1">
            <a:spLocks noChangeArrowheads="1"/>
          </p:cNvSpPr>
          <p:nvPr/>
        </p:nvSpPr>
        <p:spPr bwMode="auto">
          <a:xfrm>
            <a:off x="431800" y="2124075"/>
            <a:ext cx="8461375" cy="3416300"/>
          </a:xfrm>
          <a:prstGeom prst="rect">
            <a:avLst/>
          </a:prstGeom>
          <a:noFill/>
          <a:ln w="9525">
            <a:noFill/>
            <a:miter lim="800000"/>
            <a:headEnd/>
            <a:tailEnd/>
          </a:ln>
        </p:spPr>
        <p:txBody>
          <a:bodyPr>
            <a:spAutoFit/>
          </a:bodyPr>
          <a:lstStyle/>
          <a:p>
            <a:pPr algn="just"/>
            <a:endParaRPr lang="hu-HU" altLang="hu-HU"/>
          </a:p>
          <a:p>
            <a:pPr algn="just"/>
            <a:r>
              <a:rPr lang="hu-HU" altLang="hu-HU"/>
              <a:t>A létesítményi tűzoltóság működtetéséről a kormányrendeletben meghatározott előírások figyelembevételével a katasztrófavédelem területi szerve (megyei igazgatóságok) határozatban dönt, ami tartalmazza a létesítményi tűzoltóság minimális létszámára, felszereléseire vonatkozó követelményeket is.</a:t>
            </a:r>
          </a:p>
          <a:p>
            <a:pPr algn="just"/>
            <a:endParaRPr lang="hu-HU" altLang="hu-HU"/>
          </a:p>
          <a:p>
            <a:pPr algn="just"/>
            <a:r>
              <a:rPr lang="hu-HU" altLang="hu-HU"/>
              <a:t>A létesítményi tűzoltóság egy időben készenléti jellegű szolgálatot ellátó létszáma 4 főnél kevesebb nem lehet. Az alkalomszerűen igénybe vehető létesítményi tűzoltóságnak a riasztástól számított öt percen belül (a főfoglalkozású létesítményi tűzoltóságnak két percen belül) meg kell kezdenie a kivonulást, és állomáshelyéről – optimális esetben – a riasztástól számított tíz percen belül ki kell érkeznie a tűzeset, vagy a műszaki mentés helyszínére. </a:t>
            </a:r>
          </a:p>
        </p:txBody>
      </p:sp>
      <p:sp>
        <p:nvSpPr>
          <p:cNvPr id="114702" name="Rectangle 5"/>
          <p:cNvSpPr>
            <a:spLocks noChangeArrowheads="1"/>
          </p:cNvSpPr>
          <p:nvPr/>
        </p:nvSpPr>
        <p:spPr bwMode="auto">
          <a:xfrm>
            <a:off x="0" y="1358900"/>
            <a:ext cx="9144000" cy="830263"/>
          </a:xfrm>
          <a:prstGeom prst="rect">
            <a:avLst/>
          </a:prstGeom>
          <a:noFill/>
          <a:ln w="9525">
            <a:noFill/>
            <a:miter lim="800000"/>
            <a:headEnd/>
            <a:tailEnd/>
          </a:ln>
        </p:spPr>
        <p:txBody>
          <a:bodyPr>
            <a:spAutoFit/>
          </a:bodyPr>
          <a:lstStyle/>
          <a:p>
            <a:pPr algn="ctr">
              <a:spcBef>
                <a:spcPct val="50000"/>
              </a:spcBef>
            </a:pPr>
            <a:r>
              <a:rPr lang="hu-HU" altLang="hu-HU" sz="2400" b="1">
                <a:cs typeface="Times New Roman" pitchFamily="18" charset="0"/>
              </a:rPr>
              <a:t>A létesítményi tűzoltóságok felállítására működésére vonatkozó alapvető szabályok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7" name="Object 1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9229" name="Bitkép" r:id="rId4" imgW="7676190" imgH="1019048" progId="PBrush">
                  <p:embed/>
                </p:oleObj>
              </mc:Choice>
              <mc:Fallback>
                <p:oleObj name="Bitkép" r:id="rId4" imgW="7676190" imgH="1019048"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165892" name="Text Box 4"/>
          <p:cNvSpPr txBox="1">
            <a:spLocks noChangeArrowheads="1"/>
          </p:cNvSpPr>
          <p:nvPr/>
        </p:nvSpPr>
        <p:spPr bwMode="auto">
          <a:xfrm>
            <a:off x="431800" y="2124075"/>
            <a:ext cx="8461375" cy="3140075"/>
          </a:xfrm>
          <a:prstGeom prst="rect">
            <a:avLst/>
          </a:prstGeom>
          <a:noFill/>
          <a:ln>
            <a:noFill/>
          </a:ln>
          <a:effectLst/>
          <a:extLst/>
        </p:spPr>
        <p:txBody>
          <a:bodyPr>
            <a:spAutoFit/>
          </a:bodyPr>
          <a:lstStyle/>
          <a:p>
            <a:pPr algn="just">
              <a:defRPr/>
            </a:pPr>
            <a:endParaRPr lang="hu-HU" dirty="0">
              <a:latin typeface="Arial" panose="020B0604020202020204" pitchFamily="34" charset="0"/>
            </a:endParaRPr>
          </a:p>
          <a:p>
            <a:pPr algn="just">
              <a:defRPr/>
            </a:pPr>
            <a:r>
              <a:rPr lang="hu-HU" dirty="0">
                <a:latin typeface="Arial" panose="020B0604020202020204" pitchFamily="34" charset="0"/>
              </a:rPr>
              <a:t>Kiterjed a Magyarország területén tartózkodó </a:t>
            </a:r>
            <a:r>
              <a:rPr lang="hu-HU" b="1" dirty="0">
                <a:latin typeface="Arial" panose="020B0604020202020204" pitchFamily="34" charset="0"/>
              </a:rPr>
              <a:t>magánszemélyekre</a:t>
            </a:r>
            <a:r>
              <a:rPr lang="hu-HU" dirty="0">
                <a:latin typeface="Arial" panose="020B0604020202020204" pitchFamily="34" charset="0"/>
              </a:rPr>
              <a:t>, </a:t>
            </a:r>
            <a:r>
              <a:rPr lang="hu-HU" b="1" dirty="0">
                <a:latin typeface="Arial" panose="020B0604020202020204" pitchFamily="34" charset="0"/>
              </a:rPr>
              <a:t>jogi személyekre</a:t>
            </a:r>
            <a:r>
              <a:rPr lang="hu-HU" dirty="0">
                <a:latin typeface="Arial" panose="020B0604020202020204" pitchFamily="34" charset="0"/>
              </a:rPr>
              <a:t>, magán- és jogi személyek </a:t>
            </a:r>
            <a:r>
              <a:rPr lang="hu-HU" b="1" dirty="0">
                <a:latin typeface="Arial" panose="020B0604020202020204" pitchFamily="34" charset="0"/>
              </a:rPr>
              <a:t>jogi személyiséggel nem rendelkező szervezeteire</a:t>
            </a:r>
            <a:endParaRPr lang="hu-HU" dirty="0">
              <a:latin typeface="Arial" panose="020B0604020202020204" pitchFamily="34" charset="0"/>
            </a:endParaRPr>
          </a:p>
          <a:p>
            <a:pPr marL="285750" indent="-285750" algn="just">
              <a:buFont typeface="Arial" panose="020B0604020202020204" pitchFamily="34" charset="0"/>
              <a:buChar char="•"/>
              <a:defRPr/>
            </a:pPr>
            <a:r>
              <a:rPr lang="hu-HU" dirty="0">
                <a:latin typeface="Arial" panose="020B0604020202020204" pitchFamily="34" charset="0"/>
              </a:rPr>
              <a:t>Kivételek:</a:t>
            </a:r>
          </a:p>
          <a:p>
            <a:pPr marL="742950" lvl="1" indent="-285750" algn="just">
              <a:buFont typeface="Arial" panose="020B0604020202020204" pitchFamily="34" charset="0"/>
              <a:buChar char="•"/>
              <a:defRPr/>
            </a:pPr>
            <a:r>
              <a:rPr lang="hu-HU" dirty="0">
                <a:latin typeface="Arial" panose="020B0604020202020204" pitchFamily="34" charset="0"/>
              </a:rPr>
              <a:t>ha jogszabály vagy nemzetközi szerződés másként nem rendelkezik, ezek hiányában a viszonosság irányadó</a:t>
            </a:r>
          </a:p>
          <a:p>
            <a:pPr marL="742950" lvl="1" indent="-285750" algn="just">
              <a:buFont typeface="Arial" panose="020B0604020202020204" pitchFamily="34" charset="0"/>
              <a:buChar char="•"/>
              <a:defRPr/>
            </a:pPr>
            <a:r>
              <a:rPr lang="hu-HU" dirty="0">
                <a:latin typeface="Arial" panose="020B0604020202020204" pitchFamily="34" charset="0"/>
              </a:rPr>
              <a:t>A diplomáciai vagy nemzetközi jogon alapuló mentességet élvező személyekre a nemzetközi szerződésekben foglaltak, ezek hiányában a viszonosság az irányadó</a:t>
            </a:r>
          </a:p>
          <a:p>
            <a:pPr marL="742950" lvl="1" indent="-285750" algn="just">
              <a:buFont typeface="Arial" panose="020B0604020202020204" pitchFamily="34" charset="0"/>
              <a:buChar char="•"/>
              <a:defRPr/>
            </a:pPr>
            <a:r>
              <a:rPr lang="hu-HU" b="1" dirty="0">
                <a:latin typeface="Arial" panose="020B0604020202020204" pitchFamily="34" charset="0"/>
              </a:rPr>
              <a:t>nem terjed ki a bányák föld alatti részeire</a:t>
            </a:r>
            <a:endParaRPr lang="hu-HU" altLang="hu-HU" b="1" dirty="0">
              <a:latin typeface="Arial" panose="020B0604020202020204" pitchFamily="34" charset="0"/>
            </a:endParaRPr>
          </a:p>
        </p:txBody>
      </p:sp>
      <p:sp>
        <p:nvSpPr>
          <p:cNvPr id="9230" name="Rectangle 5"/>
          <p:cNvSpPr>
            <a:spLocks noChangeArrowheads="1"/>
          </p:cNvSpPr>
          <p:nvPr/>
        </p:nvSpPr>
        <p:spPr bwMode="auto">
          <a:xfrm>
            <a:off x="0" y="1358900"/>
            <a:ext cx="9144000" cy="457200"/>
          </a:xfrm>
          <a:prstGeom prst="rect">
            <a:avLst/>
          </a:prstGeom>
          <a:noFill/>
          <a:ln w="9525">
            <a:noFill/>
            <a:miter lim="800000"/>
            <a:headEnd/>
            <a:tailEnd/>
          </a:ln>
        </p:spPr>
        <p:txBody>
          <a:bodyPr>
            <a:spAutoFit/>
          </a:bodyPr>
          <a:lstStyle/>
          <a:p>
            <a:pPr algn="ctr">
              <a:spcBef>
                <a:spcPct val="50000"/>
              </a:spcBef>
            </a:pPr>
            <a:r>
              <a:rPr lang="hu-HU" altLang="hu-HU" sz="2400" b="1"/>
              <a:t>Törvény hatálya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77" name="Object 13"/>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11279" name="Bitkép" r:id="rId4" imgW="7676190" imgH="1019048" progId="PBrush">
                  <p:embed/>
                </p:oleObj>
              </mc:Choice>
              <mc:Fallback>
                <p:oleObj name="Bitkép" r:id="rId4" imgW="7676190" imgH="1019048" progId="PBrush">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11279" name="Text Box 4"/>
          <p:cNvSpPr txBox="1">
            <a:spLocks noChangeArrowheads="1"/>
          </p:cNvSpPr>
          <p:nvPr/>
        </p:nvSpPr>
        <p:spPr bwMode="auto">
          <a:xfrm>
            <a:off x="431800" y="2124075"/>
            <a:ext cx="8461375" cy="2862263"/>
          </a:xfrm>
          <a:prstGeom prst="rect">
            <a:avLst/>
          </a:prstGeom>
          <a:noFill/>
          <a:ln w="9525">
            <a:noFill/>
            <a:miter lim="800000"/>
            <a:headEnd/>
            <a:tailEnd/>
          </a:ln>
        </p:spPr>
        <p:txBody>
          <a:bodyPr>
            <a:spAutoFit/>
          </a:bodyPr>
          <a:lstStyle/>
          <a:p>
            <a:pPr algn="just"/>
            <a:endParaRPr lang="hu-HU" altLang="hu-HU"/>
          </a:p>
          <a:p>
            <a:pPr algn="just"/>
            <a:r>
              <a:rPr lang="hu-HU" altLang="hu-HU"/>
              <a:t>A tűzoltás és műszaki mentés állami feladat.</a:t>
            </a:r>
          </a:p>
          <a:p>
            <a:pPr algn="just"/>
            <a:endParaRPr lang="hu-HU" altLang="hu-HU"/>
          </a:p>
          <a:p>
            <a:pPr algn="just"/>
            <a:r>
              <a:rPr lang="hu-HU" altLang="hu-HU"/>
              <a:t>A tűzoltás és a műszaki mentés meghatározott kivételekkel térítésmentes.</a:t>
            </a:r>
          </a:p>
          <a:p>
            <a:pPr algn="just"/>
            <a:endParaRPr lang="hu-HU" altLang="hu-HU"/>
          </a:p>
          <a:p>
            <a:pPr algn="just"/>
            <a:r>
              <a:rPr lang="hu-HU" altLang="hu-HU"/>
              <a:t>A hivatásos tűzoltóságok (HTP), az önkormányzati (ÖTP) és a létesítményi tűzoltóságok (LTP) és az önkéntes tűzoltó egyesületek (ÖTE) a tűzvédelmi és műszaki mentési feladataik ellátása során kötelesek egymással együttműködni.</a:t>
            </a:r>
          </a:p>
          <a:p>
            <a:r>
              <a:rPr lang="hu-HU" altLang="hu-HU"/>
              <a:t>Melynek köszönhetően hatékonyabb és gyorsabb beavatkozások eredményezhető.</a:t>
            </a:r>
          </a:p>
        </p:txBody>
      </p:sp>
      <p:sp>
        <p:nvSpPr>
          <p:cNvPr id="11280" name="Rectangle 5"/>
          <p:cNvSpPr>
            <a:spLocks noChangeArrowheads="1"/>
          </p:cNvSpPr>
          <p:nvPr/>
        </p:nvSpPr>
        <p:spPr bwMode="auto">
          <a:xfrm>
            <a:off x="0" y="1358900"/>
            <a:ext cx="9144000" cy="830263"/>
          </a:xfrm>
          <a:prstGeom prst="rect">
            <a:avLst/>
          </a:prstGeom>
          <a:noFill/>
          <a:ln w="9525">
            <a:noFill/>
            <a:miter lim="800000"/>
            <a:headEnd/>
            <a:tailEnd/>
          </a:ln>
        </p:spPr>
        <p:txBody>
          <a:bodyPr>
            <a:spAutoFit/>
          </a:bodyPr>
          <a:lstStyle/>
          <a:p>
            <a:pPr algn="ctr">
              <a:spcBef>
                <a:spcPct val="50000"/>
              </a:spcBef>
            </a:pPr>
            <a:r>
              <a:rPr lang="hu-HU" altLang="hu-HU" sz="2400" b="1"/>
              <a:t>A tűzvédelemmel és a műszaki mentéssel kapcsolatos kötelezettségek</a:t>
            </a:r>
          </a:p>
        </p:txBody>
      </p:sp>
      <p:pic>
        <p:nvPicPr>
          <p:cNvPr id="6150" name="Kép 1"/>
          <p:cNvPicPr>
            <a:picLocks noChangeAspect="1"/>
          </p:cNvPicPr>
          <p:nvPr/>
        </p:nvPicPr>
        <p:blipFill>
          <a:blip r:embed="rId6"/>
          <a:srcRect/>
          <a:stretch>
            <a:fillRect/>
          </a:stretch>
        </p:blipFill>
        <p:spPr bwMode="auto">
          <a:xfrm rot="-510044">
            <a:off x="6538913" y="2846388"/>
            <a:ext cx="1905000" cy="571500"/>
          </a:xfrm>
          <a:prstGeom prst="rect">
            <a:avLst/>
          </a:prstGeom>
          <a:noFill/>
          <a:ln w="9525">
            <a:noFill/>
            <a:miter lim="800000"/>
            <a:headEnd/>
            <a:tailEnd/>
          </a:ln>
        </p:spPr>
      </p:pic>
      <p:pic>
        <p:nvPicPr>
          <p:cNvPr id="11282" name="Kép 4"/>
          <p:cNvPicPr>
            <a:picLocks noChangeAspect="1"/>
          </p:cNvPicPr>
          <p:nvPr/>
        </p:nvPicPr>
        <p:blipFill>
          <a:blip r:embed="rId7"/>
          <a:srcRect l="14073" t="2942" r="13214" b="11765"/>
          <a:stretch>
            <a:fillRect/>
          </a:stretch>
        </p:blipFill>
        <p:spPr bwMode="auto">
          <a:xfrm>
            <a:off x="6477000" y="4373563"/>
            <a:ext cx="2551113" cy="2386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24" name="Object 12"/>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13326" name="Bitkép" r:id="rId4" imgW="7676190" imgH="1019048" progId="PBrush">
                  <p:embed/>
                </p:oleObj>
              </mc:Choice>
              <mc:Fallback>
                <p:oleObj name="Bitkép" r:id="rId4" imgW="7676190" imgH="1019048" progId="PBrush">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165892" name="Text Box 4"/>
          <p:cNvSpPr txBox="1">
            <a:spLocks noChangeArrowheads="1"/>
          </p:cNvSpPr>
          <p:nvPr/>
        </p:nvSpPr>
        <p:spPr bwMode="auto">
          <a:xfrm>
            <a:off x="431800" y="2124075"/>
            <a:ext cx="8461375" cy="3970338"/>
          </a:xfrm>
          <a:prstGeom prst="rect">
            <a:avLst/>
          </a:prstGeom>
          <a:noFill/>
          <a:ln>
            <a:noFill/>
          </a:ln>
          <a:effectLst/>
          <a:extLst/>
        </p:spPr>
        <p:txBody>
          <a:bodyPr>
            <a:spAutoFit/>
          </a:bodyPr>
          <a:lstStyle/>
          <a:p>
            <a:pPr algn="just">
              <a:defRPr/>
            </a:pPr>
            <a:endParaRPr lang="hu-HU" b="1" dirty="0">
              <a:latin typeface="Arial" panose="020B0604020202020204" pitchFamily="34" charset="0"/>
            </a:endParaRPr>
          </a:p>
          <a:p>
            <a:pPr algn="just">
              <a:defRPr/>
            </a:pPr>
            <a:r>
              <a:rPr lang="hu-HU" b="1" dirty="0">
                <a:latin typeface="Arial" panose="020B0604020202020204" pitchFamily="34" charset="0"/>
              </a:rPr>
              <a:t>Az alkotmányos jogokat a</a:t>
            </a:r>
            <a:r>
              <a:rPr lang="hu-HU" dirty="0">
                <a:latin typeface="Arial" panose="020B0604020202020204" pitchFamily="34" charset="0"/>
              </a:rPr>
              <a:t> HTP, az ÖTP, az LTP és a beavatkozó ÖTE (a továbbiakban együtt: </a:t>
            </a:r>
            <a:r>
              <a:rPr lang="hu-HU" b="1" dirty="0">
                <a:latin typeface="Arial" panose="020B0604020202020204" pitchFamily="34" charset="0"/>
              </a:rPr>
              <a:t>tűzoltóság</a:t>
            </a:r>
            <a:r>
              <a:rPr lang="hu-HU" dirty="0">
                <a:latin typeface="Arial" panose="020B0604020202020204" pitchFamily="34" charset="0"/>
              </a:rPr>
              <a:t>) a tűz oltása és a műszaki mentés érdekében:</a:t>
            </a:r>
          </a:p>
          <a:p>
            <a:pPr algn="just">
              <a:defRPr/>
            </a:pPr>
            <a:endParaRPr lang="hu-HU" dirty="0">
              <a:latin typeface="Arial" panose="020B0604020202020204" pitchFamily="34" charset="0"/>
            </a:endParaRPr>
          </a:p>
          <a:p>
            <a:pPr marL="285750" indent="-285750" algn="just">
              <a:buFont typeface="Arial" panose="020B0604020202020204" pitchFamily="34" charset="0"/>
              <a:buChar char="•"/>
              <a:defRPr/>
            </a:pPr>
            <a:r>
              <a:rPr lang="hu-HU" dirty="0">
                <a:latin typeface="Arial" panose="020B0604020202020204" pitchFamily="34" charset="0"/>
              </a:rPr>
              <a:t>a személyes szabadságra,</a:t>
            </a:r>
          </a:p>
          <a:p>
            <a:pPr marL="285750" indent="-285750" algn="just">
              <a:buFont typeface="Arial" panose="020B0604020202020204" pitchFamily="34" charset="0"/>
              <a:buChar char="•"/>
              <a:defRPr/>
            </a:pPr>
            <a:r>
              <a:rPr lang="hu-HU" dirty="0">
                <a:latin typeface="Arial" panose="020B0604020202020204" pitchFamily="34" charset="0"/>
              </a:rPr>
              <a:t>a magánlakás sérthetetlenségére és</a:t>
            </a:r>
          </a:p>
          <a:p>
            <a:pPr marL="285750" indent="-285750" algn="just">
              <a:buFont typeface="Arial" panose="020B0604020202020204" pitchFamily="34" charset="0"/>
              <a:buChar char="•"/>
              <a:defRPr/>
            </a:pPr>
            <a:r>
              <a:rPr lang="hu-HU" dirty="0">
                <a:latin typeface="Arial" panose="020B0604020202020204" pitchFamily="34" charset="0"/>
              </a:rPr>
              <a:t>a tulajdonra</a:t>
            </a:r>
          </a:p>
          <a:p>
            <a:pPr marL="285750" indent="-285750" algn="just">
              <a:buFont typeface="Arial" panose="020B0604020202020204" pitchFamily="34" charset="0"/>
              <a:buChar char="•"/>
              <a:defRPr/>
            </a:pPr>
            <a:endParaRPr lang="hu-HU" dirty="0">
              <a:latin typeface="Arial" panose="020B0604020202020204" pitchFamily="34" charset="0"/>
            </a:endParaRPr>
          </a:p>
          <a:p>
            <a:pPr algn="just">
              <a:defRPr/>
            </a:pPr>
            <a:r>
              <a:rPr lang="hu-HU" dirty="0">
                <a:latin typeface="Arial" panose="020B0604020202020204" pitchFamily="34" charset="0"/>
              </a:rPr>
              <a:t>vonatkozóan olyan mértékben </a:t>
            </a:r>
            <a:r>
              <a:rPr lang="hu-HU" b="1" dirty="0">
                <a:latin typeface="Arial" panose="020B0604020202020204" pitchFamily="34" charset="0"/>
              </a:rPr>
              <a:t>korlátozhatja</a:t>
            </a:r>
            <a:r>
              <a:rPr lang="hu-HU" dirty="0">
                <a:latin typeface="Arial" panose="020B0604020202020204" pitchFamily="34" charset="0"/>
              </a:rPr>
              <a:t>, amely arányban áll az</a:t>
            </a:r>
          </a:p>
          <a:p>
            <a:pPr algn="just">
              <a:defRPr/>
            </a:pPr>
            <a:endParaRPr lang="hu-HU" dirty="0">
              <a:latin typeface="Arial" panose="020B0604020202020204" pitchFamily="34" charset="0"/>
            </a:endParaRPr>
          </a:p>
          <a:p>
            <a:pPr marL="285750" indent="-285750" algn="just">
              <a:buFont typeface="Arial" panose="020B0604020202020204" pitchFamily="34" charset="0"/>
              <a:buChar char="•"/>
              <a:defRPr/>
            </a:pPr>
            <a:r>
              <a:rPr lang="hu-HU" b="1" dirty="0">
                <a:latin typeface="Arial" panose="020B0604020202020204" pitchFamily="34" charset="0"/>
              </a:rPr>
              <a:t>az élet, </a:t>
            </a:r>
          </a:p>
          <a:p>
            <a:pPr marL="285750" indent="-285750" algn="just">
              <a:buFont typeface="Arial" panose="020B0604020202020204" pitchFamily="34" charset="0"/>
              <a:buChar char="•"/>
              <a:defRPr/>
            </a:pPr>
            <a:r>
              <a:rPr lang="hu-HU" b="1" dirty="0">
                <a:latin typeface="Arial" panose="020B0604020202020204" pitchFamily="34" charset="0"/>
              </a:rPr>
              <a:t>a testi épség és</a:t>
            </a:r>
          </a:p>
          <a:p>
            <a:pPr marL="285750" indent="-285750" algn="just">
              <a:buFont typeface="Arial" panose="020B0604020202020204" pitchFamily="34" charset="0"/>
              <a:buChar char="•"/>
              <a:defRPr/>
            </a:pPr>
            <a:r>
              <a:rPr lang="hu-HU" b="1" dirty="0">
                <a:latin typeface="Arial" panose="020B0604020202020204" pitchFamily="34" charset="0"/>
              </a:rPr>
              <a:t>az anyagi javak védelmével.</a:t>
            </a:r>
          </a:p>
          <a:p>
            <a:pPr>
              <a:defRPr/>
            </a:pPr>
            <a:endParaRPr lang="hu-HU" dirty="0">
              <a:latin typeface="Arial" panose="020B0604020202020204" pitchFamily="34" charset="0"/>
            </a:endParaRPr>
          </a:p>
        </p:txBody>
      </p:sp>
      <p:sp>
        <p:nvSpPr>
          <p:cNvPr id="13327" name="Rectangle 5"/>
          <p:cNvSpPr>
            <a:spLocks noChangeArrowheads="1"/>
          </p:cNvSpPr>
          <p:nvPr/>
        </p:nvSpPr>
        <p:spPr bwMode="auto">
          <a:xfrm>
            <a:off x="0" y="1358900"/>
            <a:ext cx="9144000" cy="461963"/>
          </a:xfrm>
          <a:prstGeom prst="rect">
            <a:avLst/>
          </a:prstGeom>
          <a:noFill/>
          <a:ln w="9525">
            <a:noFill/>
            <a:miter lim="800000"/>
            <a:headEnd/>
            <a:tailEnd/>
          </a:ln>
        </p:spPr>
        <p:txBody>
          <a:bodyPr>
            <a:spAutoFit/>
          </a:bodyPr>
          <a:lstStyle/>
          <a:p>
            <a:pPr algn="ctr">
              <a:spcBef>
                <a:spcPct val="50000"/>
              </a:spcBef>
            </a:pPr>
            <a:r>
              <a:rPr lang="hu-HU" altLang="hu-HU" sz="2400" b="1"/>
              <a:t>Alkotmányos jogok korlátozása</a:t>
            </a:r>
          </a:p>
        </p:txBody>
      </p:sp>
      <p:pic>
        <p:nvPicPr>
          <p:cNvPr id="13328" name="Kép 1"/>
          <p:cNvPicPr>
            <a:picLocks noChangeAspect="1"/>
          </p:cNvPicPr>
          <p:nvPr/>
        </p:nvPicPr>
        <p:blipFill>
          <a:blip r:embed="rId6"/>
          <a:srcRect/>
          <a:stretch>
            <a:fillRect/>
          </a:stretch>
        </p:blipFill>
        <p:spPr bwMode="auto">
          <a:xfrm>
            <a:off x="6905625" y="4778375"/>
            <a:ext cx="1987550" cy="185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72" name="Object 12"/>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15374" name="Bitkép" r:id="rId4" imgW="7676190" imgH="1019048" progId="PBrush">
                  <p:embed/>
                </p:oleObj>
              </mc:Choice>
              <mc:Fallback>
                <p:oleObj name="Bitkép" r:id="rId4" imgW="7676190" imgH="1019048" progId="PBrush">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165892" name="Text Box 4"/>
          <p:cNvSpPr txBox="1">
            <a:spLocks noChangeArrowheads="1"/>
          </p:cNvSpPr>
          <p:nvPr/>
        </p:nvSpPr>
        <p:spPr bwMode="auto">
          <a:xfrm>
            <a:off x="431800" y="2124075"/>
            <a:ext cx="8461375" cy="4246563"/>
          </a:xfrm>
          <a:prstGeom prst="rect">
            <a:avLst/>
          </a:prstGeom>
          <a:noFill/>
          <a:ln>
            <a:noFill/>
          </a:ln>
          <a:effectLst/>
          <a:extLst/>
        </p:spPr>
        <p:txBody>
          <a:bodyPr>
            <a:spAutoFit/>
          </a:bodyPr>
          <a:lstStyle/>
          <a:p>
            <a:pPr>
              <a:defRPr/>
            </a:pPr>
            <a:endParaRPr lang="hu-HU" dirty="0">
              <a:latin typeface="Arial" panose="020B0604020202020204" pitchFamily="34" charset="0"/>
            </a:endParaRPr>
          </a:p>
          <a:p>
            <a:pPr>
              <a:defRPr/>
            </a:pPr>
            <a:r>
              <a:rPr lang="hu-HU" dirty="0">
                <a:latin typeface="Arial" panose="020B0604020202020204" pitchFamily="34" charset="0"/>
              </a:rPr>
              <a:t>Az elérendő biztonsági szinteket az </a:t>
            </a:r>
            <a:r>
              <a:rPr lang="hu-HU" b="1" dirty="0">
                <a:latin typeface="Arial" panose="020B0604020202020204" pitchFamily="34" charset="0"/>
              </a:rPr>
              <a:t>Országos Tűzvédelmi Szabályzat (OTSZ)</a:t>
            </a:r>
            <a:r>
              <a:rPr lang="hu-HU" dirty="0">
                <a:latin typeface="Arial" panose="020B0604020202020204" pitchFamily="34" charset="0"/>
              </a:rPr>
              <a:t> tartalmazza</a:t>
            </a:r>
          </a:p>
          <a:p>
            <a:pPr>
              <a:defRPr/>
            </a:pPr>
            <a:r>
              <a:rPr lang="hu-HU" dirty="0">
                <a:latin typeface="Arial" panose="020B0604020202020204" pitchFamily="34" charset="0"/>
              </a:rPr>
              <a:t>Az OTSZ-ben meghatározott biztonsági szint elérhető:</a:t>
            </a:r>
          </a:p>
          <a:p>
            <a:pPr marL="285750" indent="-285750">
              <a:buFont typeface="Arial" panose="020B0604020202020204" pitchFamily="34" charset="0"/>
              <a:buChar char="•"/>
              <a:defRPr/>
            </a:pPr>
            <a:r>
              <a:rPr lang="hu-HU" dirty="0">
                <a:latin typeface="Arial" panose="020B0604020202020204" pitchFamily="34" charset="0"/>
              </a:rPr>
              <a:t>tűzvédelmi műszaki irányelvekben (</a:t>
            </a:r>
            <a:r>
              <a:rPr lang="hu-HU" dirty="0" err="1">
                <a:latin typeface="Arial" panose="020B0604020202020204" pitchFamily="34" charset="0"/>
              </a:rPr>
              <a:t>TvMI</a:t>
            </a:r>
            <a:r>
              <a:rPr lang="hu-HU" dirty="0">
                <a:latin typeface="Arial" panose="020B0604020202020204" pitchFamily="34" charset="0"/>
              </a:rPr>
              <a:t>) kidolgozott műszaki megoldások, számítási módszerek alkalmazásával,</a:t>
            </a:r>
          </a:p>
          <a:p>
            <a:pPr>
              <a:defRPr/>
            </a:pPr>
            <a:endParaRPr lang="hu-HU" dirty="0">
              <a:latin typeface="Arial" panose="020B0604020202020204" pitchFamily="34" charset="0"/>
            </a:endParaRPr>
          </a:p>
          <a:p>
            <a:pPr>
              <a:defRPr/>
            </a:pPr>
            <a:endParaRPr lang="hu-HU" dirty="0">
              <a:latin typeface="Arial" panose="020B0604020202020204" pitchFamily="34" charset="0"/>
            </a:endParaRPr>
          </a:p>
          <a:p>
            <a:pPr>
              <a:defRPr/>
            </a:pPr>
            <a:endParaRPr lang="hu-HU" dirty="0">
              <a:latin typeface="Arial" panose="020B0604020202020204" pitchFamily="34" charset="0"/>
            </a:endParaRPr>
          </a:p>
          <a:p>
            <a:pPr>
              <a:defRPr/>
            </a:pPr>
            <a:endParaRPr lang="hu-HU" dirty="0">
              <a:latin typeface="Arial" panose="020B0604020202020204" pitchFamily="34" charset="0"/>
            </a:endParaRPr>
          </a:p>
          <a:p>
            <a:pPr>
              <a:defRPr/>
            </a:pPr>
            <a:endParaRPr lang="hu-HU" dirty="0">
              <a:latin typeface="Arial" panose="020B0604020202020204" pitchFamily="34" charset="0"/>
            </a:endParaRPr>
          </a:p>
          <a:p>
            <a:pPr>
              <a:defRPr/>
            </a:pPr>
            <a:endParaRPr lang="hu-HU" dirty="0">
              <a:latin typeface="Arial" panose="020B0604020202020204" pitchFamily="34" charset="0"/>
            </a:endParaRPr>
          </a:p>
          <a:p>
            <a:pPr>
              <a:defRPr/>
            </a:pPr>
            <a:endParaRPr lang="hu-HU" dirty="0">
              <a:latin typeface="Arial" panose="020B0604020202020204" pitchFamily="34" charset="0"/>
            </a:endParaRPr>
          </a:p>
          <a:p>
            <a:pPr marL="285750" indent="-285750">
              <a:buFont typeface="Arial" panose="020B0604020202020204" pitchFamily="34" charset="0"/>
              <a:buChar char="•"/>
              <a:defRPr/>
            </a:pPr>
            <a:r>
              <a:rPr lang="hu-HU" dirty="0" err="1">
                <a:latin typeface="Arial" panose="020B0604020202020204" pitchFamily="34" charset="0"/>
              </a:rPr>
              <a:t>TvMI-ktől</a:t>
            </a:r>
            <a:r>
              <a:rPr lang="hu-HU" dirty="0">
                <a:latin typeface="Arial" panose="020B0604020202020204" pitchFamily="34" charset="0"/>
              </a:rPr>
              <a:t> vagy a nemzeti szabványtól részben vagy teljesen eltérő megoldással, ha az azonos biztonsági szintet a tervező igazolja.</a:t>
            </a:r>
            <a:endParaRPr lang="hu-HU" altLang="hu-HU" b="1" dirty="0">
              <a:latin typeface="Arial" panose="020B0604020202020204" pitchFamily="34" charset="0"/>
            </a:endParaRPr>
          </a:p>
        </p:txBody>
      </p:sp>
      <p:sp>
        <p:nvSpPr>
          <p:cNvPr id="15375" name="Rectangle 5"/>
          <p:cNvSpPr>
            <a:spLocks noChangeArrowheads="1"/>
          </p:cNvSpPr>
          <p:nvPr/>
        </p:nvSpPr>
        <p:spPr bwMode="auto">
          <a:xfrm>
            <a:off x="0" y="1358900"/>
            <a:ext cx="9144000" cy="830263"/>
          </a:xfrm>
          <a:prstGeom prst="rect">
            <a:avLst/>
          </a:prstGeom>
          <a:noFill/>
          <a:ln w="9525">
            <a:noFill/>
            <a:miter lim="800000"/>
            <a:headEnd/>
            <a:tailEnd/>
          </a:ln>
        </p:spPr>
        <p:txBody>
          <a:bodyPr>
            <a:spAutoFit/>
          </a:bodyPr>
          <a:lstStyle/>
          <a:p>
            <a:pPr algn="ctr">
              <a:spcBef>
                <a:spcPct val="50000"/>
              </a:spcBef>
            </a:pPr>
            <a:r>
              <a:rPr lang="hu-HU" altLang="hu-HU" sz="2400" b="1"/>
              <a:t>A tűzoltóságok beavatkozásával kapcsolatos tűzvédelmi követelmények</a:t>
            </a:r>
          </a:p>
        </p:txBody>
      </p:sp>
      <p:pic>
        <p:nvPicPr>
          <p:cNvPr id="15376" name="Kép 5"/>
          <p:cNvPicPr>
            <a:picLocks noChangeAspect="1"/>
          </p:cNvPicPr>
          <p:nvPr/>
        </p:nvPicPr>
        <p:blipFill>
          <a:blip r:embed="rId6"/>
          <a:srcRect/>
          <a:stretch>
            <a:fillRect/>
          </a:stretch>
        </p:blipFill>
        <p:spPr bwMode="auto">
          <a:xfrm>
            <a:off x="2051050" y="4014788"/>
            <a:ext cx="436562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29" name="Object 21"/>
          <p:cNvGraphicFramePr>
            <a:graphicFrameLocks noChangeAspect="1"/>
          </p:cNvGraphicFramePr>
          <p:nvPr/>
        </p:nvGraphicFramePr>
        <p:xfrm>
          <a:off x="0" y="0"/>
          <a:ext cx="9144000" cy="1214438"/>
        </p:xfrm>
        <a:graphic>
          <a:graphicData uri="http://schemas.openxmlformats.org/presentationml/2006/ole">
            <mc:AlternateContent xmlns:mc="http://schemas.openxmlformats.org/markup-compatibility/2006">
              <mc:Choice xmlns:v="urn:schemas-microsoft-com:vml" Requires="v">
                <p:oleObj spid="_x0000_s17431" name="Bitkép" r:id="rId4" imgW="7676190" imgH="1019048" progId="PBrush">
                  <p:embed/>
                </p:oleObj>
              </mc:Choice>
              <mc:Fallback>
                <p:oleObj name="Bitkép" r:id="rId4" imgW="7676190" imgH="1019048" progId="PBrush">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5891" name="Rectangle 3"/>
          <p:cNvSpPr>
            <a:spLocks noChangeArrowheads="1"/>
          </p:cNvSpPr>
          <p:nvPr/>
        </p:nvSpPr>
        <p:spPr bwMode="auto">
          <a:xfrm>
            <a:off x="2501900" y="1314450"/>
            <a:ext cx="4229100" cy="763588"/>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90000"/>
              </a:lnSpc>
              <a:defRPr/>
            </a:pPr>
            <a:endParaRPr lang="hu-HU" altLang="hu-HU" sz="2400" b="1" smtClean="0">
              <a:effectLst>
                <a:outerShdw blurRad="38100" dist="38100" dir="2700000" algn="tl">
                  <a:srgbClr val="C0C0C0"/>
                </a:outerShdw>
              </a:effectLst>
              <a:latin typeface="Monotype Corsiva" panose="03010101010201010101" pitchFamily="66" charset="0"/>
            </a:endParaRPr>
          </a:p>
        </p:txBody>
      </p:sp>
      <p:sp>
        <p:nvSpPr>
          <p:cNvPr id="17431" name="Text Box 4"/>
          <p:cNvSpPr txBox="1">
            <a:spLocks noChangeArrowheads="1"/>
          </p:cNvSpPr>
          <p:nvPr/>
        </p:nvSpPr>
        <p:spPr bwMode="auto">
          <a:xfrm>
            <a:off x="431800" y="2124075"/>
            <a:ext cx="8461375" cy="4524375"/>
          </a:xfrm>
          <a:prstGeom prst="rect">
            <a:avLst/>
          </a:prstGeom>
          <a:noFill/>
          <a:ln w="9525">
            <a:noFill/>
            <a:miter lim="800000"/>
            <a:headEnd/>
            <a:tailEnd/>
          </a:ln>
        </p:spPr>
        <p:txBody>
          <a:bodyPr>
            <a:spAutoFit/>
          </a:bodyPr>
          <a:lstStyle/>
          <a:p>
            <a:endParaRPr lang="hu-HU" altLang="hu-HU"/>
          </a:p>
          <a:p>
            <a:r>
              <a:rPr lang="hu-HU" altLang="hu-HU"/>
              <a:t>Segítséget nyújtanak a beavatkozások sikeres és hatékony felszámolásánál az építészeti megoldásoknak és szemléltetéseknek köszönhetően.</a:t>
            </a:r>
          </a:p>
          <a:p>
            <a:endParaRPr lang="hu-HU" altLang="hu-HU"/>
          </a:p>
          <a:p>
            <a:r>
              <a:rPr lang="hu-HU" altLang="hu-HU"/>
              <a:t>Kivehető pillér a felvonulási út biztosítására:</a:t>
            </a:r>
          </a:p>
          <a:p>
            <a:endParaRPr lang="hu-HU" altLang="hu-HU"/>
          </a:p>
          <a:p>
            <a:endParaRPr lang="hu-HU" altLang="hu-HU"/>
          </a:p>
          <a:p>
            <a:endParaRPr lang="hu-HU" altLang="hu-HU"/>
          </a:p>
          <a:p>
            <a:endParaRPr lang="hu-HU" altLang="hu-HU"/>
          </a:p>
          <a:p>
            <a:endParaRPr lang="hu-HU" altLang="hu-HU"/>
          </a:p>
          <a:p>
            <a:endParaRPr lang="hu-HU" altLang="hu-HU"/>
          </a:p>
          <a:p>
            <a:r>
              <a:rPr lang="hu-HU" altLang="hu-HU"/>
              <a:t>Homlokzati mentési pontok jelölése:</a:t>
            </a:r>
          </a:p>
          <a:p>
            <a:endParaRPr lang="hu-HU" altLang="hu-HU"/>
          </a:p>
          <a:p>
            <a:r>
              <a:rPr lang="hu-HU" altLang="hu-HU"/>
              <a:t>	épületen belül	épületen kívül</a:t>
            </a:r>
            <a:br>
              <a:rPr lang="hu-HU" altLang="hu-HU"/>
            </a:br>
            <a:r>
              <a:rPr lang="hu-HU" altLang="hu-HU"/>
              <a:t>		átmérője: 10 cm</a:t>
            </a:r>
          </a:p>
          <a:p>
            <a:endParaRPr lang="hu-HU" altLang="hu-HU"/>
          </a:p>
        </p:txBody>
      </p:sp>
      <p:sp>
        <p:nvSpPr>
          <p:cNvPr id="17432" name="Rectangle 5"/>
          <p:cNvSpPr>
            <a:spLocks noChangeArrowheads="1"/>
          </p:cNvSpPr>
          <p:nvPr/>
        </p:nvSpPr>
        <p:spPr bwMode="auto">
          <a:xfrm>
            <a:off x="0" y="1358900"/>
            <a:ext cx="9144000" cy="830263"/>
          </a:xfrm>
          <a:prstGeom prst="rect">
            <a:avLst/>
          </a:prstGeom>
          <a:noFill/>
          <a:ln w="9525">
            <a:noFill/>
            <a:miter lim="800000"/>
            <a:headEnd/>
            <a:tailEnd/>
          </a:ln>
        </p:spPr>
        <p:txBody>
          <a:bodyPr>
            <a:spAutoFit/>
          </a:bodyPr>
          <a:lstStyle/>
          <a:p>
            <a:pPr algn="ctr">
              <a:spcBef>
                <a:spcPct val="50000"/>
              </a:spcBef>
            </a:pPr>
            <a:r>
              <a:rPr lang="hu-HU" altLang="hu-HU" sz="2400" b="1"/>
              <a:t>A tűzoltóságok beavatkozásával kapcsolatos tűzvédelmi követelmények</a:t>
            </a:r>
          </a:p>
        </p:txBody>
      </p:sp>
      <p:pic>
        <p:nvPicPr>
          <p:cNvPr id="17433" name="Kép 1"/>
          <p:cNvPicPr>
            <a:picLocks noChangeAspect="1"/>
          </p:cNvPicPr>
          <p:nvPr/>
        </p:nvPicPr>
        <p:blipFill>
          <a:blip r:embed="rId6"/>
          <a:srcRect/>
          <a:stretch>
            <a:fillRect/>
          </a:stretch>
        </p:blipFill>
        <p:spPr bwMode="auto">
          <a:xfrm>
            <a:off x="2903538" y="3608388"/>
            <a:ext cx="2066925" cy="1484312"/>
          </a:xfrm>
          <a:prstGeom prst="rect">
            <a:avLst/>
          </a:prstGeom>
          <a:noFill/>
          <a:ln w="9525">
            <a:noFill/>
            <a:miter lim="800000"/>
            <a:headEnd/>
            <a:tailEnd/>
          </a:ln>
        </p:spPr>
      </p:pic>
      <p:pic>
        <p:nvPicPr>
          <p:cNvPr id="17434" name="Kép 7"/>
          <p:cNvPicPr>
            <a:picLocks noChangeAspect="1"/>
          </p:cNvPicPr>
          <p:nvPr/>
        </p:nvPicPr>
        <p:blipFill>
          <a:blip r:embed="rId7"/>
          <a:srcRect/>
          <a:stretch>
            <a:fillRect/>
          </a:stretch>
        </p:blipFill>
        <p:spPr bwMode="auto">
          <a:xfrm>
            <a:off x="654050" y="3608388"/>
            <a:ext cx="2016125" cy="1484312"/>
          </a:xfrm>
          <a:prstGeom prst="rect">
            <a:avLst/>
          </a:prstGeom>
          <a:noFill/>
          <a:ln w="9525">
            <a:noFill/>
            <a:miter lim="800000"/>
            <a:headEnd/>
            <a:tailEnd/>
          </a:ln>
        </p:spPr>
      </p:pic>
      <p:pic>
        <p:nvPicPr>
          <p:cNvPr id="17435" name="Kép 2"/>
          <p:cNvPicPr>
            <a:picLocks noChangeAspect="1"/>
          </p:cNvPicPr>
          <p:nvPr/>
        </p:nvPicPr>
        <p:blipFill>
          <a:blip r:embed="rId8"/>
          <a:srcRect/>
          <a:stretch>
            <a:fillRect/>
          </a:stretch>
        </p:blipFill>
        <p:spPr bwMode="auto">
          <a:xfrm>
            <a:off x="5203825" y="3608388"/>
            <a:ext cx="1995488" cy="1484312"/>
          </a:xfrm>
          <a:prstGeom prst="rect">
            <a:avLst/>
          </a:prstGeom>
          <a:noFill/>
          <a:ln w="9525">
            <a:noFill/>
            <a:miter lim="800000"/>
            <a:headEnd/>
            <a:tailEnd/>
          </a:ln>
        </p:spPr>
      </p:pic>
      <p:pic>
        <p:nvPicPr>
          <p:cNvPr id="17436" name="Kép 1"/>
          <p:cNvPicPr>
            <a:picLocks noChangeAspect="1"/>
          </p:cNvPicPr>
          <p:nvPr/>
        </p:nvPicPr>
        <p:blipFill>
          <a:blip r:embed="rId9"/>
          <a:srcRect/>
          <a:stretch>
            <a:fillRect/>
          </a:stretch>
        </p:blipFill>
        <p:spPr bwMode="auto">
          <a:xfrm>
            <a:off x="2503488" y="5486400"/>
            <a:ext cx="900112" cy="884238"/>
          </a:xfrm>
          <a:prstGeom prst="rect">
            <a:avLst/>
          </a:prstGeom>
          <a:noFill/>
          <a:ln w="9525">
            <a:noFill/>
            <a:miter lim="800000"/>
            <a:headEnd/>
            <a:tailEnd/>
          </a:ln>
        </p:spPr>
      </p:pic>
      <p:pic>
        <p:nvPicPr>
          <p:cNvPr id="11" name="Kép 10"/>
          <p:cNvPicPr>
            <a:picLocks noChangeAspect="1"/>
          </p:cNvPicPr>
          <p:nvPr/>
        </p:nvPicPr>
        <p:blipFill>
          <a:blip r:embed="rId10"/>
          <a:srcRect t="-56" r="-578"/>
          <a:stretch>
            <a:fillRect/>
          </a:stretch>
        </p:blipFill>
        <p:spPr bwMode="auto">
          <a:xfrm>
            <a:off x="7493000" y="5092700"/>
            <a:ext cx="1301750" cy="1652588"/>
          </a:xfrm>
          <a:prstGeom prst="rect">
            <a:avLst/>
          </a:prstGeom>
          <a:noFill/>
          <a:ln w="9525">
            <a:noFill/>
            <a:miter lim="800000"/>
            <a:headEnd/>
            <a:tailEnd/>
          </a:ln>
        </p:spPr>
      </p:pic>
      <p:sp>
        <p:nvSpPr>
          <p:cNvPr id="4" name="Ellipszis 3"/>
          <p:cNvSpPr/>
          <p:nvPr/>
        </p:nvSpPr>
        <p:spPr>
          <a:xfrm>
            <a:off x="5929313" y="5427663"/>
            <a:ext cx="927100" cy="942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hu-HU"/>
          </a:p>
        </p:txBody>
      </p:sp>
      <p:cxnSp>
        <p:nvCxnSpPr>
          <p:cNvPr id="8" name="Egyenes összekötő nyíllal 7"/>
          <p:cNvCxnSpPr/>
          <p:nvPr/>
        </p:nvCxnSpPr>
        <p:spPr>
          <a:xfrm flipV="1">
            <a:off x="6880225" y="5589588"/>
            <a:ext cx="1022350" cy="2841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flipV="1">
            <a:off x="6880225" y="5229225"/>
            <a:ext cx="1066800" cy="6445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p:nvPr/>
        </p:nvCxnSpPr>
        <p:spPr>
          <a:xfrm>
            <a:off x="6880225" y="5873750"/>
            <a:ext cx="977900" cy="2111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Ellipszis 30"/>
          <p:cNvSpPr/>
          <p:nvPr/>
        </p:nvSpPr>
        <p:spPr>
          <a:xfrm>
            <a:off x="5938838" y="5427663"/>
            <a:ext cx="927100" cy="9429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path" presetSubtype="0" accel="50000" decel="50000" fill="hold" grpId="0" nodeType="clickEffect">
                                  <p:stCondLst>
                                    <p:cond delay="0"/>
                                  </p:stCondLst>
                                  <p:childTnLst>
                                    <p:animMotion origin="layout" path="M -1.94444E-6 -0.00047 L 0.04323 0.04421 C 0.05226 0.05416 0.06597 0.05972 0.08004 0.05972 C 0.09618 0.05972 0.1092 0.05416 0.11823 0.04421 L 0.16163 -0.00047 " pathEditMode="relative" rAng="0" ptsTypes="AAAAA">
                                      <p:cBhvr>
                                        <p:cTn id="12" dur="2500" fill="hold"/>
                                        <p:tgtEl>
                                          <p:spTgt spid="4"/>
                                        </p:tgtEl>
                                        <p:attrNameLst>
                                          <p:attrName>ppt_x</p:attrName>
                                          <p:attrName>ppt_y</p:attrName>
                                        </p:attrNameLst>
                                      </p:cBhvr>
                                      <p:rCtr x="8073" y="3009"/>
                                    </p:animMotion>
                                  </p:childTnLst>
                                </p:cTn>
                              </p:par>
                              <p:par>
                                <p:cTn id="13" presetID="31" presetClass="exit" presetSubtype="0" fill="hold" grpId="1" nodeType="withEffect">
                                  <p:stCondLst>
                                    <p:cond delay="0"/>
                                  </p:stCondLst>
                                  <p:childTnLst>
                                    <p:anim calcmode="lin" valueType="num">
                                      <p:cBhvr>
                                        <p:cTn id="14" dur="2500"/>
                                        <p:tgtEl>
                                          <p:spTgt spid="4"/>
                                        </p:tgtEl>
                                        <p:attrNameLst>
                                          <p:attrName>ppt_w</p:attrName>
                                        </p:attrNameLst>
                                      </p:cBhvr>
                                      <p:tavLst>
                                        <p:tav tm="0">
                                          <p:val>
                                            <p:strVal val="ppt_w"/>
                                          </p:val>
                                        </p:tav>
                                        <p:tav tm="100000">
                                          <p:val>
                                            <p:fltVal val="0"/>
                                          </p:val>
                                        </p:tav>
                                      </p:tavLst>
                                    </p:anim>
                                    <p:anim calcmode="lin" valueType="num">
                                      <p:cBhvr>
                                        <p:cTn id="15" dur="2500"/>
                                        <p:tgtEl>
                                          <p:spTgt spid="4"/>
                                        </p:tgtEl>
                                        <p:attrNameLst>
                                          <p:attrName>ppt_h</p:attrName>
                                        </p:attrNameLst>
                                      </p:cBhvr>
                                      <p:tavLst>
                                        <p:tav tm="0">
                                          <p:val>
                                            <p:strVal val="ppt_h"/>
                                          </p:val>
                                        </p:tav>
                                        <p:tav tm="100000">
                                          <p:val>
                                            <p:fltVal val="0"/>
                                          </p:val>
                                        </p:tav>
                                      </p:tavLst>
                                    </p:anim>
                                    <p:anim calcmode="lin" valueType="num">
                                      <p:cBhvr>
                                        <p:cTn id="16" dur="2500"/>
                                        <p:tgtEl>
                                          <p:spTgt spid="4"/>
                                        </p:tgtEl>
                                        <p:attrNameLst>
                                          <p:attrName>style.rotation</p:attrName>
                                        </p:attrNameLst>
                                      </p:cBhvr>
                                      <p:tavLst>
                                        <p:tav tm="0">
                                          <p:val>
                                            <p:fltVal val="0"/>
                                          </p:val>
                                        </p:tav>
                                        <p:tav tm="100000">
                                          <p:val>
                                            <p:fltVal val="90"/>
                                          </p:val>
                                        </p:tav>
                                      </p:tavLst>
                                    </p:anim>
                                    <p:animEffect transition="out" filter="fade">
                                      <p:cBhvr>
                                        <p:cTn id="17" dur="2500"/>
                                        <p:tgtEl>
                                          <p:spTgt spid="4"/>
                                        </p:tgtEl>
                                      </p:cBhvr>
                                    </p:animEffect>
                                    <p:set>
                                      <p:cBhvr>
                                        <p:cTn id="18" dur="1" fill="hold">
                                          <p:stCondLst>
                                            <p:cond delay="2499"/>
                                          </p:stCondLst>
                                        </p:cTn>
                                        <p:tgtEl>
                                          <p:spTgt spid="4"/>
                                        </p:tgtEl>
                                        <p:attrNameLst>
                                          <p:attrName>style.visibility</p:attrName>
                                        </p:attrNameLst>
                                      </p:cBhvr>
                                      <p:to>
                                        <p:strVal val="hidden"/>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6761</TotalTime>
  <Words>3228</Words>
  <Application>Microsoft Office PowerPoint</Application>
  <PresentationFormat>Diavetítés a képernyőre (4:3 oldalarány)</PresentationFormat>
  <Paragraphs>396</Paragraphs>
  <Slides>45</Slides>
  <Notes>42</Notes>
  <HiddenSlides>0</HiddenSlides>
  <MMClips>0</MMClips>
  <ScaleCrop>false</ScaleCrop>
  <HeadingPairs>
    <vt:vector size="8" baseType="variant">
      <vt:variant>
        <vt:lpstr>Használt betűtípusok</vt:lpstr>
      </vt:variant>
      <vt:variant>
        <vt:i4>4</vt:i4>
      </vt:variant>
      <vt:variant>
        <vt:lpstr>Téma</vt:lpstr>
      </vt:variant>
      <vt:variant>
        <vt:i4>1</vt:i4>
      </vt:variant>
      <vt:variant>
        <vt:lpstr>Beágyazott OLE kiszolgálók</vt:lpstr>
      </vt:variant>
      <vt:variant>
        <vt:i4>1</vt:i4>
      </vt:variant>
      <vt:variant>
        <vt:lpstr>Diacímek</vt:lpstr>
      </vt:variant>
      <vt:variant>
        <vt:i4>45</vt:i4>
      </vt:variant>
    </vt:vector>
  </HeadingPairs>
  <TitlesOfParts>
    <vt:vector size="51" baseType="lpstr">
      <vt:lpstr>Arial</vt:lpstr>
      <vt:lpstr>Calibri</vt:lpstr>
      <vt:lpstr>Monotype Corsiva</vt:lpstr>
      <vt:lpstr>Times New Roman</vt:lpstr>
      <vt:lpstr>Alapértelmezett terv</vt:lpstr>
      <vt:lpstr>Bitkép</vt:lpstr>
      <vt:lpstr>1996. évi XXXI. törvény  I. Fejezet - Általános rendelkezések -  V. Fejezet - A tűzoltóság -</vt:lpstr>
      <vt:lpstr>PowerPoint bemutató</vt:lpstr>
      <vt:lpstr>PowerPoint bemutató</vt:lpstr>
      <vt:lpstr>1996. évi XXXI. Törvény I. Fejezet  - Általános rendelkezések -</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1996. évi XXXI. Törvény V. Fejezet  - A tűzoltóság -</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FL</dc:creator>
  <cp:lastModifiedBy>Vinkó Kornél</cp:lastModifiedBy>
  <cp:revision>241</cp:revision>
  <dcterms:created xsi:type="dcterms:W3CDTF">2011-01-22T11:23:43Z</dcterms:created>
  <dcterms:modified xsi:type="dcterms:W3CDTF">2016-12-05T14:38:40Z</dcterms:modified>
</cp:coreProperties>
</file>