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1" r:id="rId3"/>
    <p:sldId id="312" r:id="rId4"/>
    <p:sldId id="313" r:id="rId5"/>
    <p:sldId id="316" r:id="rId6"/>
    <p:sldId id="347" r:id="rId7"/>
    <p:sldId id="348" r:id="rId8"/>
    <p:sldId id="349" r:id="rId9"/>
    <p:sldId id="350" r:id="rId10"/>
    <p:sldId id="351" r:id="rId11"/>
    <p:sldId id="318" r:id="rId12"/>
    <p:sldId id="323" r:id="rId13"/>
    <p:sldId id="357" r:id="rId14"/>
    <p:sldId id="328" r:id="rId15"/>
    <p:sldId id="329" r:id="rId16"/>
    <p:sldId id="352" r:id="rId17"/>
    <p:sldId id="331" r:id="rId18"/>
    <p:sldId id="353" r:id="rId19"/>
    <p:sldId id="333" r:id="rId20"/>
    <p:sldId id="354" r:id="rId21"/>
    <p:sldId id="356" r:id="rId22"/>
    <p:sldId id="358" r:id="rId23"/>
    <p:sldId id="359" r:id="rId24"/>
    <p:sldId id="355" r:id="rId25"/>
    <p:sldId id="335" r:id="rId26"/>
    <p:sldId id="336" r:id="rId27"/>
    <p:sldId id="337" r:id="rId28"/>
    <p:sldId id="338" r:id="rId29"/>
    <p:sldId id="339" r:id="rId30"/>
    <p:sldId id="341" r:id="rId31"/>
    <p:sldId id="342" r:id="rId32"/>
    <p:sldId id="343" r:id="rId33"/>
    <p:sldId id="344" r:id="rId3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FF99"/>
    <a:srgbClr val="C0C0C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778" autoAdjust="0"/>
  </p:normalViewPr>
  <p:slideViewPr>
    <p:cSldViewPr>
      <p:cViewPr>
        <p:scale>
          <a:sx n="90" d="100"/>
          <a:sy n="90" d="100"/>
        </p:scale>
        <p:origin x="-59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3300" y="-102"/>
      </p:cViewPr>
      <p:guideLst>
        <p:guide orient="horz" pos="2880"/>
        <p:guide pos="216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95110ED-0B4D-49A5-9B5B-C692A5E3A4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477E9-B904-4A60-AE9C-B38CFC2F774C}" type="slidenum">
              <a:rPr lang="hu-HU" smtClean="0"/>
              <a:pPr/>
              <a:t>2</a:t>
            </a:fld>
            <a:endParaRPr lang="hu-HU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9999F-3DA3-4A26-9D47-2EF42F003036}" type="slidenum">
              <a:rPr lang="hu-HU" smtClean="0"/>
              <a:pPr/>
              <a:t>11</a:t>
            </a:fld>
            <a:endParaRPr lang="hu-HU" smtClean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743EC-327B-419E-BF68-FBEE5D7A46B5}" type="slidenum">
              <a:rPr lang="hu-HU" smtClean="0"/>
              <a:pPr/>
              <a:t>12</a:t>
            </a:fld>
            <a:endParaRPr lang="hu-HU" smtClean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r>
              <a:rPr lang="hu-HU" smtClean="0"/>
              <a:t>A víz, mint oltóanyag általában a tüzek többségénél megfelelő, mert oltóhatásai együtt, de külön-külön is alkalmasak lehetnek sikeres beavatkozásra.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D5E35-AAB7-4F9E-B351-6C3CF75B4C90}" type="slidenum">
              <a:rPr lang="hu-HU" smtClean="0"/>
              <a:pPr/>
              <a:t>13</a:t>
            </a:fld>
            <a:endParaRPr lang="hu-HU" smtClean="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06BA3E-3A18-4B73-A1DB-6CF74CD035FD}" type="slidenum">
              <a:rPr lang="hu-HU" smtClean="0"/>
              <a:pPr/>
              <a:t>14</a:t>
            </a:fld>
            <a:endParaRPr lang="hu-HU" smtClean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Az oltóvíz  nyomásának növekedésével a sugárképző szerkezetek által a víz aprítottsága (reakciófelülete) nő. </a:t>
            </a:r>
          </a:p>
          <a:p>
            <a:pPr eaLnBrk="1" hangingPunct="1">
              <a:spcBef>
                <a:spcPct val="0"/>
              </a:spcBef>
            </a:pPr>
            <a:r>
              <a:rPr lang="hu-HU" smtClean="0"/>
              <a:t>A vízszemcsék mérete a párolgás, illetve gázcsere hatása miatt a füst, illetve a lángtérbe behatoláskor csökken. </a:t>
            </a:r>
          </a:p>
          <a:p>
            <a:pPr eaLnBrk="1" hangingPunct="1">
              <a:spcBef>
                <a:spcPct val="0"/>
              </a:spcBef>
            </a:pPr>
            <a:r>
              <a:rPr lang="hu-HU" smtClean="0"/>
              <a:t>Jelentős sebesség, azaz nyomáshiány esetén a víz idő előtt gőzzé válik és nem tud az izzó részecskékhez jutni (ott hűteni!).</a:t>
            </a:r>
          </a:p>
          <a:p>
            <a:pPr eaLnBrk="1" hangingPunct="1">
              <a:spcBef>
                <a:spcPct val="0"/>
              </a:spcBef>
            </a:pPr>
            <a:r>
              <a:rPr lang="hu-HU" smtClean="0"/>
              <a:t>E feltételek figyelembevételével kell a sugár optimális formáját megválasztani.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12FFA7-1D1B-4F47-B58A-2F3277093974}" type="slidenum">
              <a:rPr lang="hu-HU" smtClean="0"/>
              <a:pPr/>
              <a:t>15</a:t>
            </a:fld>
            <a:endParaRPr lang="hu-HU" smtClean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Balesetveszély! Használata csak különösen indokolt esetben javasolt, amikor a porlasztott sugár használata nem jár eredménnyel.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B242A-8864-4E02-A3C2-B55783868DD1}" type="slidenum">
              <a:rPr lang="hu-HU" smtClean="0"/>
              <a:pPr/>
              <a:t>16</a:t>
            </a:fld>
            <a:endParaRPr lang="hu-HU" smtClean="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Balesetveszély! Használata csak különösen indokolt esetben javasolt, amikor a porlasztott sugár használata nem jár eredménnyel.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FD7D8-8E8A-45F2-8043-0C1E5DC58D0A}" type="slidenum">
              <a:rPr lang="hu-HU" smtClean="0"/>
              <a:pPr/>
              <a:t>17</a:t>
            </a:fld>
            <a:endParaRPr lang="hu-HU" smtClean="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A használata során kialakuló vízfüggöny sugárzó hő elleni védelmet is biztosít.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E041F-D2F8-44F4-8F67-C380EF950E91}" type="slidenum">
              <a:rPr lang="hu-HU" smtClean="0"/>
              <a:pPr/>
              <a:t>18</a:t>
            </a:fld>
            <a:endParaRPr lang="hu-HU" smtClean="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A használata során kialakuló vízfüggöny sugárzó hő elleni védelmet is biztosít.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6558A-DEC9-4647-9353-16F86E5BEE31}" type="slidenum">
              <a:rPr lang="hu-HU" smtClean="0"/>
              <a:pPr/>
              <a:t>19</a:t>
            </a:fld>
            <a:endParaRPr lang="hu-HU" smtClean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A porlasztott vízszemcsék átmérője kisebb mint 0.1 milliméter. Ez a szemcseméret teszi lehetővé a legkisebb oltóanyagfelhasználást a legnagyobb hűtőhatás mellett. A jó hűtőhatás abból adódik, hogy a kis szemcsemérethez</a:t>
            </a:r>
          </a:p>
          <a:p>
            <a:r>
              <a:rPr lang="hu-HU" smtClean="0"/>
              <a:t>nagy fajlagos oltófelület  tartozik ami nagy hűtőhatást eredményez. A porlasztott vízsugár részecskéivel a levegőből leköthető az éghető és veszélyes gázok nagy része. </a:t>
            </a:r>
          </a:p>
          <a:p>
            <a:r>
              <a:rPr lang="hu-HU" smtClean="0"/>
              <a:t>A sugárformák közül ennek a legkisebb a hatótávolsága. A porlasztott sugár előállításához legalább 6 bar nyomásra van szükség, ezért a tömlők nyomásterhelése is nagy.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40FF42-CF61-4D85-BDC3-E022D80E4CA0}" type="slidenum">
              <a:rPr lang="hu-HU" smtClean="0"/>
              <a:pPr/>
              <a:t>20</a:t>
            </a:fld>
            <a:endParaRPr lang="hu-HU" smtClean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A porlasztott vízszemcsék átmérője kisebb mint 0.1 milliméter. Ez a szemcseméret teszi lehetővé a legkisebb oltóanyagfelhasználást a legnagyobb hűtőhatás mellett. A jó hűtőhatás abból adódik, hogy a kis szemcsemérethez</a:t>
            </a:r>
          </a:p>
          <a:p>
            <a:r>
              <a:rPr lang="hu-HU" smtClean="0"/>
              <a:t>nagy fajlagos oltófelület  tartozik ami nagy hűtőhatást eredményez. A porlasztott vízsugár részecskéivel a levegőből leköthető az éghető és veszélyes gázok nagy része. </a:t>
            </a:r>
          </a:p>
          <a:p>
            <a:r>
              <a:rPr lang="hu-HU" smtClean="0"/>
              <a:t>A sugárformák közül ennek a legkisebb a hatótávolsága. A porlasztott sugár előállításához legalább 6 bar nyomásra van szükség, ezért a tömlők nyomásterhelése is nagy.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B59AE-A927-4EED-8450-C0D27D7EB80E}" type="slidenum">
              <a:rPr lang="hu-HU" smtClean="0"/>
              <a:pPr/>
              <a:t>3</a:t>
            </a:fld>
            <a:endParaRPr lang="hu-HU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DFAAC0-9C6B-480A-924E-E639B507F8E0}" type="slidenum">
              <a:rPr lang="hu-HU" smtClean="0"/>
              <a:pPr/>
              <a:t>21</a:t>
            </a:fld>
            <a:endParaRPr lang="hu-HU" smtClean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A porlasztott vízszemcsék átmérője kisebb mint 0.1 milliméter. Ez a szemcseméret teszi lehetővé a legkisebb oltóanyagfelhasználást a legnagyobb hűtőhatás mellett. A jó hűtőhatás abból adódik, hogy a kis szemcsemérethez</a:t>
            </a:r>
          </a:p>
          <a:p>
            <a:r>
              <a:rPr lang="hu-HU" smtClean="0"/>
              <a:t>nagy fajlagos oltófelület  tartozik ami nagy hűtőhatást eredményez. A porlasztott vízsugár részecskéivel a levegőből leköthető az éghető és veszélyes gázok nagy része. </a:t>
            </a:r>
          </a:p>
          <a:p>
            <a:r>
              <a:rPr lang="hu-HU" smtClean="0"/>
              <a:t>A sugárformák közül ennek a legkisebb a hatótávolsága. A porlasztott sugár előállításához legalább 6 bar nyomásra van szükség, ezért a tömlők nyomásterhelése is nagy.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3E380-9540-40E4-895E-5D8728210B0B}" type="slidenum">
              <a:rPr lang="hu-HU" smtClean="0"/>
              <a:pPr/>
              <a:t>22</a:t>
            </a:fld>
            <a:endParaRPr lang="hu-HU" smtClean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A porlasztott vízszemcsék átmérője kisebb mint 0.1 milliméter. Ez a szemcseméret teszi lehetővé a legkisebb oltóanyagfelhasználást a legnagyobb hűtőhatás mellett. A jó hűtőhatás abból adódik, hogy a kis szemcsemérethez</a:t>
            </a:r>
          </a:p>
          <a:p>
            <a:r>
              <a:rPr lang="hu-HU" smtClean="0"/>
              <a:t>nagy fajlagos oltófelület  tartozik ami nagy hűtőhatást eredményez. A porlasztott vízsugár részecskéivel a levegőből leköthető az éghető és veszélyes gázok nagy része. </a:t>
            </a:r>
          </a:p>
          <a:p>
            <a:r>
              <a:rPr lang="hu-HU" smtClean="0"/>
              <a:t>A sugárformák közül ennek a legkisebb a hatótávolsága. A porlasztott sugár előállításához legalább 6 bar nyomásra van szükség, ezért a tömlők nyomásterhelése is nagy.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1F8F0-B276-4021-9EAB-8A0F6673A654}" type="slidenum">
              <a:rPr lang="hu-HU" smtClean="0"/>
              <a:pPr/>
              <a:t>23</a:t>
            </a:fld>
            <a:endParaRPr lang="hu-HU" smtClean="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A porlasztott vízszemcsék átmérője kisebb mint 0.1 milliméter. Ez a szemcseméret teszi lehetővé a legkisebb oltóanyagfelhasználást a legnagyobb hűtőhatás mellett. A jó hűtőhatás abból adódik, hogy a kis szemcsemérethez</a:t>
            </a:r>
          </a:p>
          <a:p>
            <a:r>
              <a:rPr lang="hu-HU" smtClean="0"/>
              <a:t>nagy fajlagos oltófelület  tartozik ami nagy hűtőhatást eredményez. A porlasztott vízsugár részecskéivel a levegőből leköthető az éghető és veszélyes gázok nagy része. </a:t>
            </a:r>
          </a:p>
          <a:p>
            <a:r>
              <a:rPr lang="hu-HU" smtClean="0"/>
              <a:t>A sugárformák közül ennek a legkisebb a hatótávolsága. A porlasztott sugár előállításához legalább 6 bar nyomásra van szükség, ezért a tömlők nyomásterhelése is nagy.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92C0D-F3A2-472B-9D52-03A426B07F71}" type="slidenum">
              <a:rPr lang="hu-HU" smtClean="0"/>
              <a:pPr/>
              <a:t>24</a:t>
            </a:fld>
            <a:endParaRPr lang="hu-HU" smtClean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Víz esetében a jellemzõ oltási mechanizmus a hûtõhatáson alapszik. A kötött vízsugaraknál az oltóanyag magas hõmérsékletû gázokkal, lángokkal való érintkezési felülete igen kicsi. Borított sugárnál a vízcseppek fajlagos felülete megnõ, csak éppen a hatásos sugártávolság csökken rendkívüli mértékben. Ha kis mennyiségû vizet porlasztunk szét és "lövünk" a lángokba, az igen nagy fajlagos felületû vízköddel igen intenzív hõcserét hozhatunk létre, erõs és hatékony lesz a hûtõhatás. A nagy hõátadó felület mellett a vízcseppek kis tömege is segíti a gyors hõátadást, a vízcseppek elpárolgását. A hõelvonás nagyobb része a párolgáshõ igénybevételével történik. A hõelvonás mellett az eljárás hatékonyságát nagy mértékben növeli, hogy az Impulzus vízköddel oltó berendezésbõl kilépõ vízködsugár kinetikai energiája nagy. A kilépési sebesség kb. 500 km/óra. A nagy áramlási sebesség miatt a felhõ behatolóképessége nagy, igen jól bejut a tûzfészek belsejébe, a felhõ útjába esõ akadályokat körülörvényli, a takart felületeket is átnedvesítve ezzel.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77B06-1044-40AC-AA23-80DA90F3A7B6}" type="slidenum">
              <a:rPr lang="hu-HU" smtClean="0"/>
              <a:pPr/>
              <a:t>25</a:t>
            </a:fld>
            <a:endParaRPr lang="hu-HU" smtClean="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b="1" smtClean="0"/>
              <a:t>Alkáli, könnyűfémek tüzeinek vízzel történő oltása</a:t>
            </a:r>
            <a:r>
              <a:rPr lang="hu-HU" smtClean="0"/>
              <a:t> során nagy a robbanásveszély és az izzó fémrészek szétfröccsenésének veszélye.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b="1" smtClean="0"/>
              <a:t>A karbidok </a:t>
            </a:r>
            <a:r>
              <a:rPr lang="hu-HU" smtClean="0"/>
              <a:t>és a víz reakciójából robbanásveszélyes acetilén keletkezik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b="1" smtClean="0"/>
              <a:t>Magas hőmérsékletű, olvadt fémek </a:t>
            </a:r>
            <a:r>
              <a:rPr lang="hu-HU" smtClean="0"/>
              <a:t>vízzel történő érintkezése során fennáll a termikus bomlás veszélye.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b="1" smtClean="0"/>
              <a:t>Feszültség alatt álló elektromos berendezések </a:t>
            </a:r>
            <a:r>
              <a:rPr lang="hu-HU" smtClean="0"/>
              <a:t>áramütést okozhatnak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3B18EB-F597-4C1C-8D12-BCF0E95DFB4D}" type="slidenum">
              <a:rPr lang="hu-HU" smtClean="0"/>
              <a:pPr/>
              <a:t>26</a:t>
            </a:fld>
            <a:endParaRPr lang="hu-HU" smtClean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hu-HU" b="1" smtClean="0"/>
              <a:t>Kötött sugár </a:t>
            </a:r>
            <a:r>
              <a:rPr lang="hu-HU" smtClean="0"/>
              <a:t>használata esetén fennáll a porrobbanás veszélye, így a porlasztott sugár használata lehetséges csak.</a:t>
            </a:r>
          </a:p>
          <a:p>
            <a:pPr eaLnBrk="1" hangingPunct="1">
              <a:buFont typeface="Wingdings" pitchFamily="2" charset="2"/>
              <a:buNone/>
            </a:pPr>
            <a:r>
              <a:rPr lang="hu-HU" b="1" smtClean="0"/>
              <a:t>Éghető folyadékok tüzeinél </a:t>
            </a:r>
            <a:r>
              <a:rPr lang="hu-HU" smtClean="0"/>
              <a:t>akkor használható oltóvíz ha</a:t>
            </a:r>
            <a:r>
              <a:rPr lang="es-ES" smtClean="0"/>
              <a:t> </a:t>
            </a:r>
            <a:r>
              <a:rPr lang="hu-HU" smtClean="0"/>
              <a:t>képződhet</a:t>
            </a:r>
            <a:r>
              <a:rPr lang="es-ES" smtClean="0"/>
              <a:t> </a:t>
            </a:r>
            <a:r>
              <a:rPr lang="hu-HU" smtClean="0"/>
              <a:t>a vízzel oltás során </a:t>
            </a:r>
            <a:r>
              <a:rPr lang="es-ES" smtClean="0"/>
              <a:t>olajemulzió</a:t>
            </a:r>
            <a:r>
              <a:rPr lang="hu-HU" smtClean="0"/>
              <a:t> vagy</a:t>
            </a:r>
            <a:r>
              <a:rPr lang="es-ES" smtClean="0"/>
              <a:t> ha nehezebb a</a:t>
            </a:r>
            <a:r>
              <a:rPr lang="hu-HU" smtClean="0"/>
              <a:t>z égő</a:t>
            </a:r>
            <a:r>
              <a:rPr lang="es-ES" smtClean="0"/>
              <a:t> folyadék fajsúlya</a:t>
            </a:r>
            <a:r>
              <a:rPr lang="hu-HU" smtClean="0"/>
              <a:t> vagy ha azonos a fajsúlyú a vízzel és így keverve hígítható az éghető folyadék.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A1531F-2CED-4F93-8E23-363FD92A0C86}" type="slidenum">
              <a:rPr lang="hu-HU" smtClean="0"/>
              <a:pPr/>
              <a:t>27</a:t>
            </a:fld>
            <a:endParaRPr lang="hu-HU" smtClean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1C444-3F98-4BB3-BAC1-A7D95CFCE9FB}" type="slidenum">
              <a:rPr lang="hu-HU" smtClean="0"/>
              <a:pPr/>
              <a:t>28</a:t>
            </a:fld>
            <a:endParaRPr lang="hu-HU" smtClean="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Pl. alkoholnál 2:1 arányú hígításkor a tűz megszűnik, de kalkuláljunk a tárolóedény méretével!!!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11F821-F677-4CD8-957B-EAFFA8A2D9A3}" type="slidenum">
              <a:rPr lang="hu-HU" smtClean="0"/>
              <a:pPr/>
              <a:t>29</a:t>
            </a:fld>
            <a:endParaRPr lang="hu-HU" smtClean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A tartálytűz-égés legtragikusabb következménye. Okozója a tartály alján található fenékvíz, amely ha felmelegszik (hőáramlás), akkor gőzzé válhat. Ez a gőz a fajsúly különbség miatt az éghető folyadék</a:t>
            </a:r>
          </a:p>
          <a:p>
            <a:r>
              <a:rPr lang="hu-HU" smtClean="0"/>
              <a:t>felszíne felé próbál áramlani (gőzpamacsok keletkeznek). A fenékvíz nyomása megnövekszik. Ha a gőz nyomása meghaladja a fölötte tárolt folyadék súlyát, akkor a tárolt folyadékot kiveti a tartályból. Ez a folyamat hosszabb idő után következik be és következményei beláthatatlanok.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911B-575B-439A-A513-5D19D52218F3}" type="slidenum">
              <a:rPr lang="hu-HU" smtClean="0"/>
              <a:pPr/>
              <a:t>30</a:t>
            </a:fld>
            <a:endParaRPr lang="hu-HU" smtClean="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hu-HU" b="1" smtClean="0"/>
              <a:t>Kisnyomású gáz kiáramlásakor </a:t>
            </a:r>
            <a:r>
              <a:rPr lang="hu-HU" smtClean="0"/>
              <a:t> is csak akkor használható ha nincs por a porrobbanás veszélye miatt.</a:t>
            </a:r>
          </a:p>
          <a:p>
            <a:pPr eaLnBrk="1" hangingPunct="1">
              <a:buFont typeface="Wingdings" pitchFamily="2" charset="2"/>
              <a:buNone/>
            </a:pPr>
            <a:endParaRPr lang="hu-HU" b="1" smtClean="0"/>
          </a:p>
          <a:p>
            <a:pPr eaLnBrk="1" hangingPunct="1">
              <a:buFont typeface="Wingdings" pitchFamily="2" charset="2"/>
              <a:buNone/>
            </a:pPr>
            <a:r>
              <a:rPr lang="hu-HU" b="1" smtClean="0"/>
              <a:t>A turboreaktív oltógép </a:t>
            </a:r>
            <a:r>
              <a:rPr lang="hu-HU" smtClean="0"/>
              <a:t>oltásmechanizmusa, a nagy sebességenergiából adódó átütőerőn alapszik. A benne lévő vízköd igen jó hatásfokkal alakul gőzzé és fejti ki hűtőhatását. </a:t>
            </a:r>
            <a:br>
              <a:rPr lang="hu-HU" smtClean="0"/>
            </a:br>
            <a:r>
              <a:rPr lang="hu-HU" smtClean="0"/>
              <a:t>A keletkezett gőzfelhő és a hordozógázként használt inert kipufogógázok fojtóhatása jelentős, az égési térből kiszorítja az oxigént. </a:t>
            </a:r>
            <a:br>
              <a:rPr lang="hu-HU" smtClean="0"/>
            </a:br>
            <a:r>
              <a:rPr lang="hu-HU" smtClean="0"/>
              <a:t>A tűzoltásban szerepet játszik a vízköd és gőzszemcsék negatív falhatása is, homogén és heterogén antikatalízisként. </a:t>
            </a:r>
            <a:br>
              <a:rPr lang="hu-HU" smtClean="0"/>
            </a:br>
            <a:r>
              <a:rPr lang="hu-HU" smtClean="0"/>
              <a:t>Ezek az oltóhatások egyidejűleg, egymást kiegészítve, együtt érvényesülnek.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F83B6-72B3-4EEA-AC39-79CFB2D801FE}" type="slidenum">
              <a:rPr lang="hu-HU" smtClean="0"/>
              <a:pPr/>
              <a:t>4</a:t>
            </a:fld>
            <a:endParaRPr lang="hu-HU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r>
              <a:rPr lang="hu-HU" dirty="0" smtClean="0"/>
              <a:t>A víz keménységét döntő módon a benne oldott Kalcium sók mennyisége határozza meg.</a:t>
            </a:r>
          </a:p>
          <a:p>
            <a:pPr>
              <a:defRPr/>
            </a:pPr>
            <a:r>
              <a:rPr lang="hu-HU" dirty="0" smtClean="0"/>
              <a:t>A kalcium nagy mennyiségű jelenléte magas keménységi értéket eredményez. A víz keménységét német keménységi fokban (</a:t>
            </a:r>
            <a:r>
              <a:rPr lang="hu-HU" dirty="0" err="1" smtClean="0"/>
              <a:t>nko</a:t>
            </a:r>
            <a:r>
              <a:rPr lang="hu-HU" dirty="0" smtClean="0"/>
              <a:t>) fejezik ki.</a:t>
            </a:r>
          </a:p>
          <a:p>
            <a:pPr>
              <a:defRPr/>
            </a:pPr>
            <a:r>
              <a:rPr lang="hu-HU" dirty="0" smtClean="0"/>
              <a:t>Az ipari és gyakorlati célokra használt víz </a:t>
            </a:r>
            <a:r>
              <a:rPr lang="hu-HU" dirty="0" err="1" smtClean="0"/>
              <a:t>Ca-</a:t>
            </a:r>
            <a:r>
              <a:rPr lang="hu-HU" dirty="0" smtClean="0"/>
              <a:t> és Mg-tartalmát külön is megadják számszerűen keménységi fokokban. Erre azért van szükség, mert </a:t>
            </a:r>
            <a:r>
              <a:rPr lang="hu-HU" dirty="0" err="1" smtClean="0"/>
              <a:t>Ca</a:t>
            </a:r>
            <a:r>
              <a:rPr lang="hu-HU" dirty="0" smtClean="0"/>
              <a:t> és Mg vegyületek (karbonátok, szilikátok stb.) formájában rakódnak le a kazánokban és egyéb ’</a:t>
            </a:r>
            <a:r>
              <a:rPr lang="hu-HU" dirty="0" err="1" smtClean="0"/>
              <a:t>vizes</a:t>
            </a:r>
            <a:r>
              <a:rPr lang="hu-HU" dirty="0" smtClean="0"/>
              <a:t>’ berendezésekben, amit más néven vízkőnek nevezünk.</a:t>
            </a:r>
            <a:endParaRPr lang="hu-HU" i="1" dirty="0" smtClean="0"/>
          </a:p>
          <a:p>
            <a:pPr>
              <a:defRPr/>
            </a:pPr>
            <a:r>
              <a:rPr lang="hu-HU" i="1" dirty="0" smtClean="0"/>
              <a:t>1 német keménységi fok (vagy </a:t>
            </a:r>
            <a:r>
              <a:rPr lang="hu-HU" i="1" dirty="0" err="1" smtClean="0"/>
              <a:t>nk°</a:t>
            </a:r>
            <a:r>
              <a:rPr lang="hu-HU" i="1" dirty="0" smtClean="0"/>
              <a:t>) = 10mg </a:t>
            </a:r>
            <a:r>
              <a:rPr lang="hu-HU" i="1" dirty="0" err="1" smtClean="0"/>
              <a:t>CaO-dal</a:t>
            </a:r>
            <a:r>
              <a:rPr lang="hu-HU" i="1" dirty="0" smtClean="0"/>
              <a:t> egyenértékű </a:t>
            </a:r>
            <a:r>
              <a:rPr lang="hu-HU" i="1" dirty="0" err="1" smtClean="0"/>
              <a:t>Ca-</a:t>
            </a:r>
            <a:r>
              <a:rPr lang="hu-HU" i="1" dirty="0" smtClean="0"/>
              <a:t> és Mg-só 1 liter vízben.</a:t>
            </a:r>
          </a:p>
          <a:p>
            <a:pPr marL="228600" indent="-228600" eaLnBrk="1" hangingPunct="1">
              <a:spcBef>
                <a:spcPct val="0"/>
              </a:spcBef>
              <a:defRPr/>
            </a:pPr>
            <a:endParaRPr lang="hu-H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9E2BF-01E2-4408-99B8-642322D9A0BF}" type="slidenum">
              <a:rPr lang="hu-HU" smtClean="0"/>
              <a:pPr/>
              <a:t>31</a:t>
            </a:fld>
            <a:endParaRPr lang="hu-HU" smtClean="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hu-HU" smtClean="0"/>
              <a:t>Nagy mennyiségű víz felhasználásával, porlasztott sugárral hígíthatóak a savak és a lúgok (mérgezésveszély, robbanásveszély!).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hu-HU" smtClean="0"/>
              <a:t>Porok lekötése kizárólag porlasztott sugárral végezhető.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hu-HU" smtClean="0"/>
              <a:t>Acélszerkezetek hossztágulásának csökkentése, visszafordítása az omlásveszély megakadályozása érdekében vízzel oltjuk a vasszerkezeteket.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hu-HU" smtClean="0"/>
              <a:t>Termikus bomlás veszélye nagy, ezért elsősorban a megolvadt fémek környezetének hűtésével valósulhat meg a megolvadt fémek megszilárdítása.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hu-HU" smtClean="0"/>
              <a:t>Külön nedvesítő szer hozzáadásával készülő ún. „nedves víz” segítségével olthatóak a szenek, lisztek, gumik tüzei.</a:t>
            </a:r>
          </a:p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73D81-5204-4D48-B817-7EEADFFAFB08}" type="slidenum">
              <a:rPr lang="hu-HU" smtClean="0"/>
              <a:pPr/>
              <a:t>32</a:t>
            </a:fld>
            <a:endParaRPr lang="hu-HU" smtClean="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A vízsugár mechanikai energiája kihasználható a tűzfészek szétbontásához, vagy a gázcsere biztosítására a szükséges nyílászárók betöréséhez, az ablaküvegek, tetőcserepek betörésére, megbontására.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84FD96-8701-4EDE-ADAA-7299B0244F07}" type="slidenum">
              <a:rPr lang="hu-HU" smtClean="0"/>
              <a:pPr/>
              <a:t>33</a:t>
            </a:fld>
            <a:endParaRPr lang="hu-HU" smtClean="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smtClean="0"/>
              <a:t>0 °C alatt hosszabb állásnál a tömlőbe, illetve a szivattyúba befagyhat a víz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smtClean="0"/>
              <a:t>Az éghető folyadékok döntő (veszélyesebb) része nem oltható vízzel (fajsúly-különbség miatt)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smtClean="0"/>
              <a:t>A vízkár jelentős lehet!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hu-HU" smtClean="0"/>
              <a:t>Pl. porszerű termékek, gumi, stb. esetén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4C2E3-017E-4809-A238-0713129CFA9B}" type="slidenum">
              <a:rPr lang="hu-HU" smtClean="0"/>
              <a:pPr/>
              <a:t>5</a:t>
            </a:fld>
            <a:endParaRPr lang="hu-HU" smtClean="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8645C-F5EB-4524-8C3D-8F3DB61B2B86}" type="slidenum">
              <a:rPr lang="hu-HU" smtClean="0"/>
              <a:pPr/>
              <a:t>6</a:t>
            </a:fld>
            <a:endParaRPr lang="hu-HU" smtClean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7B904-6BE3-4E06-942A-86C664820C18}" type="slidenum">
              <a:rPr lang="hu-HU" smtClean="0"/>
              <a:pPr/>
              <a:t>7</a:t>
            </a:fld>
            <a:endParaRPr lang="hu-HU" smtClean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80E5EE-0014-4DCB-A683-722DC2984917}" type="slidenum">
              <a:rPr lang="hu-HU" smtClean="0"/>
              <a:pPr/>
              <a:t>8</a:t>
            </a:fld>
            <a:endParaRPr lang="hu-HU" smtClean="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18D43-4D7A-42DC-A855-65B8FC05E291}" type="slidenum">
              <a:rPr lang="hu-HU" smtClean="0"/>
              <a:pPr/>
              <a:t>9</a:t>
            </a:fld>
            <a:endParaRPr lang="hu-HU" smtClean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58CDE-8740-471F-A573-7E9E7CC8E21B}" type="slidenum">
              <a:rPr lang="hu-HU" smtClean="0"/>
              <a:pPr/>
              <a:t>10</a:t>
            </a:fld>
            <a:endParaRPr lang="hu-HU" smtClean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DC5D-D9F8-4F79-86EB-A56FE1039F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14DCD-1D36-4665-B76E-5D9E4483E2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AC337-E870-43BF-86E7-BDE80965A2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FE9BB-4ADA-470B-BDB3-8590BA7E2B6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90623-6ED3-46C1-A0B5-AC3BF1ADBC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8E8B9-7A85-4F0B-8183-DEDD906643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77E04-BB99-4B39-8310-1A4D006515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1412E-B027-4DF1-B2A8-A357DBBD6D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93595-C121-4BF3-918C-0C050C7871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6E29-3E68-4749-B401-0664B92F1E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9D7B9-DB77-442B-A47D-7D854D8665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C0C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6BC4DE-C48E-45DC-A3E4-5B12A8C87F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oleObject" Target="../embeddings/oleObject2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0.jpeg"/><Relationship Id="rId4" Type="http://schemas.openxmlformats.org/officeDocument/2006/relationships/oleObject" Target="../embeddings/oleObject2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3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21.jpeg"/><Relationship Id="rId4" Type="http://schemas.openxmlformats.org/officeDocument/2006/relationships/oleObject" Target="../embeddings/oleObject3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3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jpeg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jpeg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1675" y="2079625"/>
            <a:ext cx="7772400" cy="35544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spcAft>
                <a:spcPct val="75000"/>
              </a:spcAft>
            </a:pPr>
            <a:r>
              <a:rPr lang="hu-HU" sz="3600" b="1" smtClean="0"/>
              <a:t>Oltóanyag ismeret</a:t>
            </a:r>
            <a:br>
              <a:rPr lang="hu-HU" sz="3600" b="1" smtClean="0"/>
            </a:br>
            <a:r>
              <a:rPr lang="hu-HU" sz="3200" b="1" smtClean="0"/>
              <a:t>vízzeloltás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026" name="Bitkép" r:id="rId3" imgW="7676190" imgH="101904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469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4692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4693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469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víz termikus bomlása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14695" name="Szövegdoboz 9"/>
          <p:cNvSpPr txBox="1">
            <a:spLocks noChangeArrowheads="1"/>
          </p:cNvSpPr>
          <p:nvPr/>
        </p:nvSpPr>
        <p:spPr bwMode="auto">
          <a:xfrm>
            <a:off x="657225" y="2168525"/>
            <a:ext cx="7920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A nagyon magas hőmérséklet a vizet alkotórészeire bontja, durranógáz (hidrogén-oxigén gáz elegy) képződik, robbanásveszély áll fenn!</a:t>
            </a:r>
          </a:p>
        </p:txBody>
      </p:sp>
      <p:sp>
        <p:nvSpPr>
          <p:cNvPr id="114696" name="Téglalap 8"/>
          <p:cNvSpPr>
            <a:spLocks noChangeArrowheads="1"/>
          </p:cNvSpPr>
          <p:nvPr/>
        </p:nvSpPr>
        <p:spPr bwMode="auto">
          <a:xfrm>
            <a:off x="4572000" y="2979738"/>
            <a:ext cx="457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A víz %-os bomlása a</a:t>
            </a:r>
          </a:p>
          <a:p>
            <a:r>
              <a:rPr lang="hu-HU" b="1"/>
              <a:t>hőmérséklet függvényében:</a:t>
            </a:r>
          </a:p>
          <a:p>
            <a:r>
              <a:rPr lang="hu-HU"/>
              <a:t>1500 °C-on a víz 0,033 %-a</a:t>
            </a:r>
          </a:p>
          <a:p>
            <a:r>
              <a:rPr lang="hu-HU"/>
              <a:t>2000 °C-on  0,115 %-a</a:t>
            </a:r>
          </a:p>
          <a:p>
            <a:r>
              <a:rPr lang="hu-HU"/>
              <a:t>2500 °C-on  10,1 %-a</a:t>
            </a:r>
          </a:p>
          <a:p>
            <a:r>
              <a:rPr lang="hu-HU"/>
              <a:t>3000 °C-on a bomlás tovább fokozódik és bekövetkezhet a robbanás.</a:t>
            </a:r>
          </a:p>
          <a:p>
            <a:endParaRPr lang="hu-HU"/>
          </a:p>
          <a:p>
            <a:r>
              <a:rPr lang="hu-HU" b="1"/>
              <a:t>2H</a:t>
            </a:r>
            <a:r>
              <a:rPr lang="hu-HU" b="1" baseline="-25000"/>
              <a:t>2</a:t>
            </a:r>
            <a:r>
              <a:rPr lang="hu-HU" b="1"/>
              <a:t>O+HŐ=2H</a:t>
            </a:r>
            <a:r>
              <a:rPr lang="hu-HU" b="1" baseline="-25000"/>
              <a:t>2</a:t>
            </a:r>
            <a:r>
              <a:rPr lang="hu-HU" b="1"/>
              <a:t>+O</a:t>
            </a:r>
            <a:r>
              <a:rPr lang="hu-HU" b="1" baseline="-25000"/>
              <a:t>2</a:t>
            </a:r>
          </a:p>
          <a:p>
            <a:endParaRPr lang="hu-HU"/>
          </a:p>
        </p:txBody>
      </p:sp>
      <p:grpSp>
        <p:nvGrpSpPr>
          <p:cNvPr id="114697" name="Group 5"/>
          <p:cNvGrpSpPr>
            <a:grpSpLocks/>
          </p:cNvGrpSpPr>
          <p:nvPr/>
        </p:nvGrpSpPr>
        <p:grpSpPr bwMode="auto">
          <a:xfrm>
            <a:off x="0" y="3816350"/>
            <a:ext cx="4321175" cy="2881313"/>
            <a:chOff x="158" y="1298"/>
            <a:chExt cx="2722" cy="1815"/>
          </a:xfrm>
        </p:grpSpPr>
        <p:sp>
          <p:nvSpPr>
            <p:cNvPr id="114727" name="Oval 6"/>
            <p:cNvSpPr>
              <a:spLocks noChangeArrowheads="1"/>
            </p:cNvSpPr>
            <p:nvPr/>
          </p:nvSpPr>
          <p:spPr bwMode="auto">
            <a:xfrm>
              <a:off x="158" y="1298"/>
              <a:ext cx="2722" cy="1815"/>
            </a:xfrm>
            <a:prstGeom prst="ellips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114728" name="Group 7"/>
            <p:cNvGrpSpPr>
              <a:grpSpLocks/>
            </p:cNvGrpSpPr>
            <p:nvPr/>
          </p:nvGrpSpPr>
          <p:grpSpPr bwMode="auto">
            <a:xfrm rot="9923659">
              <a:off x="1656" y="1661"/>
              <a:ext cx="952" cy="1270"/>
              <a:chOff x="1746" y="799"/>
              <a:chExt cx="952" cy="1270"/>
            </a:xfrm>
          </p:grpSpPr>
          <p:sp>
            <p:nvSpPr>
              <p:cNvPr id="114741" name="Line 8"/>
              <p:cNvSpPr>
                <a:spLocks noChangeShapeType="1"/>
              </p:cNvSpPr>
              <p:nvPr/>
            </p:nvSpPr>
            <p:spPr bwMode="auto">
              <a:xfrm flipH="1">
                <a:off x="2018" y="1661"/>
                <a:ext cx="318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4742" name="Group 9"/>
              <p:cNvGrpSpPr>
                <a:grpSpLocks/>
              </p:cNvGrpSpPr>
              <p:nvPr/>
            </p:nvGrpSpPr>
            <p:grpSpPr bwMode="auto">
              <a:xfrm>
                <a:off x="2336" y="799"/>
                <a:ext cx="272" cy="292"/>
                <a:chOff x="1020" y="1343"/>
                <a:chExt cx="409" cy="439"/>
              </a:xfrm>
            </p:grpSpPr>
            <p:sp>
              <p:nvSpPr>
                <p:cNvPr id="114750" name="Oval 10"/>
                <p:cNvSpPr>
                  <a:spLocks noChangeArrowheads="1"/>
                </p:cNvSpPr>
                <p:nvPr/>
              </p:nvSpPr>
              <p:spPr bwMode="auto">
                <a:xfrm>
                  <a:off x="1020" y="1343"/>
                  <a:ext cx="409" cy="40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475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12" y="1435"/>
                  <a:ext cx="194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/>
                    <a:t>H</a:t>
                  </a:r>
                </a:p>
              </p:txBody>
            </p:sp>
          </p:grpSp>
          <p:grpSp>
            <p:nvGrpSpPr>
              <p:cNvPr id="114743" name="Group 12"/>
              <p:cNvGrpSpPr>
                <a:grpSpLocks/>
              </p:cNvGrpSpPr>
              <p:nvPr/>
            </p:nvGrpSpPr>
            <p:grpSpPr bwMode="auto">
              <a:xfrm>
                <a:off x="1746" y="1777"/>
                <a:ext cx="272" cy="292"/>
                <a:chOff x="1020" y="1343"/>
                <a:chExt cx="409" cy="439"/>
              </a:xfrm>
            </p:grpSpPr>
            <p:sp>
              <p:nvSpPr>
                <p:cNvPr id="114748" name="Oval 13"/>
                <p:cNvSpPr>
                  <a:spLocks noChangeArrowheads="1"/>
                </p:cNvSpPr>
                <p:nvPr/>
              </p:nvSpPr>
              <p:spPr bwMode="auto">
                <a:xfrm>
                  <a:off x="1020" y="1343"/>
                  <a:ext cx="409" cy="40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474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12" y="1435"/>
                  <a:ext cx="194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/>
                    <a:t>H</a:t>
                  </a:r>
                </a:p>
              </p:txBody>
            </p:sp>
          </p:grpSp>
          <p:grpSp>
            <p:nvGrpSpPr>
              <p:cNvPr id="114744" name="Group 15"/>
              <p:cNvGrpSpPr>
                <a:grpSpLocks/>
              </p:cNvGrpSpPr>
              <p:nvPr/>
            </p:nvGrpSpPr>
            <p:grpSpPr bwMode="auto">
              <a:xfrm>
                <a:off x="2290" y="1389"/>
                <a:ext cx="408" cy="408"/>
                <a:chOff x="1020" y="1343"/>
                <a:chExt cx="409" cy="409"/>
              </a:xfrm>
            </p:grpSpPr>
            <p:sp>
              <p:nvSpPr>
                <p:cNvPr id="114746" name="Oval 16"/>
                <p:cNvSpPr>
                  <a:spLocks noChangeArrowheads="1"/>
                </p:cNvSpPr>
                <p:nvPr/>
              </p:nvSpPr>
              <p:spPr bwMode="auto">
                <a:xfrm>
                  <a:off x="1020" y="1343"/>
                  <a:ext cx="409" cy="409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474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112" y="1435"/>
                  <a:ext cx="194" cy="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/>
                    <a:t>O</a:t>
                  </a:r>
                </a:p>
              </p:txBody>
            </p:sp>
          </p:grpSp>
          <p:sp>
            <p:nvSpPr>
              <p:cNvPr id="114745" name="Line 18"/>
              <p:cNvSpPr>
                <a:spLocks noChangeShapeType="1"/>
              </p:cNvSpPr>
              <p:nvPr/>
            </p:nvSpPr>
            <p:spPr bwMode="auto">
              <a:xfrm>
                <a:off x="2472" y="1071"/>
                <a:ext cx="0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14729" name="Group 19"/>
            <p:cNvGrpSpPr>
              <a:grpSpLocks/>
            </p:cNvGrpSpPr>
            <p:nvPr/>
          </p:nvGrpSpPr>
          <p:grpSpPr bwMode="auto">
            <a:xfrm>
              <a:off x="521" y="1434"/>
              <a:ext cx="952" cy="1270"/>
              <a:chOff x="1746" y="799"/>
              <a:chExt cx="952" cy="1270"/>
            </a:xfrm>
          </p:grpSpPr>
          <p:sp>
            <p:nvSpPr>
              <p:cNvPr id="114730" name="Line 20"/>
              <p:cNvSpPr>
                <a:spLocks noChangeShapeType="1"/>
              </p:cNvSpPr>
              <p:nvPr/>
            </p:nvSpPr>
            <p:spPr bwMode="auto">
              <a:xfrm flipH="1">
                <a:off x="2018" y="1661"/>
                <a:ext cx="318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114731" name="Group 21"/>
              <p:cNvGrpSpPr>
                <a:grpSpLocks/>
              </p:cNvGrpSpPr>
              <p:nvPr/>
            </p:nvGrpSpPr>
            <p:grpSpPr bwMode="auto">
              <a:xfrm>
                <a:off x="2336" y="799"/>
                <a:ext cx="272" cy="292"/>
                <a:chOff x="1020" y="1343"/>
                <a:chExt cx="409" cy="439"/>
              </a:xfrm>
            </p:grpSpPr>
            <p:sp>
              <p:nvSpPr>
                <p:cNvPr id="114739" name="Oval 22"/>
                <p:cNvSpPr>
                  <a:spLocks noChangeArrowheads="1"/>
                </p:cNvSpPr>
                <p:nvPr/>
              </p:nvSpPr>
              <p:spPr bwMode="auto">
                <a:xfrm>
                  <a:off x="1020" y="1343"/>
                  <a:ext cx="409" cy="40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474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112" y="1435"/>
                  <a:ext cx="194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/>
                    <a:t>H</a:t>
                  </a:r>
                </a:p>
              </p:txBody>
            </p:sp>
          </p:grpSp>
          <p:grpSp>
            <p:nvGrpSpPr>
              <p:cNvPr id="114732" name="Group 24"/>
              <p:cNvGrpSpPr>
                <a:grpSpLocks/>
              </p:cNvGrpSpPr>
              <p:nvPr/>
            </p:nvGrpSpPr>
            <p:grpSpPr bwMode="auto">
              <a:xfrm>
                <a:off x="1746" y="1777"/>
                <a:ext cx="272" cy="292"/>
                <a:chOff x="1020" y="1343"/>
                <a:chExt cx="409" cy="439"/>
              </a:xfrm>
            </p:grpSpPr>
            <p:sp>
              <p:nvSpPr>
                <p:cNvPr id="114737" name="Oval 25"/>
                <p:cNvSpPr>
                  <a:spLocks noChangeArrowheads="1"/>
                </p:cNvSpPr>
                <p:nvPr/>
              </p:nvSpPr>
              <p:spPr bwMode="auto">
                <a:xfrm>
                  <a:off x="1020" y="1343"/>
                  <a:ext cx="409" cy="40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473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112" y="1435"/>
                  <a:ext cx="194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/>
                    <a:t>H</a:t>
                  </a:r>
                </a:p>
              </p:txBody>
            </p:sp>
          </p:grpSp>
          <p:grpSp>
            <p:nvGrpSpPr>
              <p:cNvPr id="114733" name="Group 27"/>
              <p:cNvGrpSpPr>
                <a:grpSpLocks/>
              </p:cNvGrpSpPr>
              <p:nvPr/>
            </p:nvGrpSpPr>
            <p:grpSpPr bwMode="auto">
              <a:xfrm>
                <a:off x="2290" y="1389"/>
                <a:ext cx="408" cy="408"/>
                <a:chOff x="1020" y="1343"/>
                <a:chExt cx="409" cy="409"/>
              </a:xfrm>
            </p:grpSpPr>
            <p:sp>
              <p:nvSpPr>
                <p:cNvPr id="114735" name="Oval 28"/>
                <p:cNvSpPr>
                  <a:spLocks noChangeArrowheads="1"/>
                </p:cNvSpPr>
                <p:nvPr/>
              </p:nvSpPr>
              <p:spPr bwMode="auto">
                <a:xfrm>
                  <a:off x="1020" y="1343"/>
                  <a:ext cx="409" cy="409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1473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12" y="1435"/>
                  <a:ext cx="194" cy="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hu-HU"/>
                    <a:t>O</a:t>
                  </a:r>
                </a:p>
              </p:txBody>
            </p:sp>
          </p:grpSp>
          <p:sp>
            <p:nvSpPr>
              <p:cNvPr id="114734" name="Line 30"/>
              <p:cNvSpPr>
                <a:spLocks noChangeShapeType="1"/>
              </p:cNvSpPr>
              <p:nvPr/>
            </p:nvSpPr>
            <p:spPr bwMode="auto">
              <a:xfrm>
                <a:off x="2472" y="1071"/>
                <a:ext cx="0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14698" name="Group 31"/>
          <p:cNvGrpSpPr>
            <a:grpSpLocks/>
          </p:cNvGrpSpPr>
          <p:nvPr/>
        </p:nvGrpSpPr>
        <p:grpSpPr bwMode="auto">
          <a:xfrm>
            <a:off x="1800225" y="4464050"/>
            <a:ext cx="936625" cy="1657350"/>
            <a:chOff x="1292" y="1706"/>
            <a:chExt cx="590" cy="1044"/>
          </a:xfrm>
        </p:grpSpPr>
        <p:sp>
          <p:nvSpPr>
            <p:cNvPr id="114725" name="AutoShape 32"/>
            <p:cNvSpPr>
              <a:spLocks noChangeArrowheads="1"/>
            </p:cNvSpPr>
            <p:nvPr/>
          </p:nvSpPr>
          <p:spPr bwMode="auto">
            <a:xfrm>
              <a:off x="1292" y="2522"/>
              <a:ext cx="454" cy="228"/>
            </a:xfrm>
            <a:prstGeom prst="curvedUpArrow">
              <a:avLst>
                <a:gd name="adj1" fmla="val 39825"/>
                <a:gd name="adj2" fmla="val 7964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4726" name="AutoShape 33"/>
            <p:cNvSpPr>
              <a:spLocks noChangeArrowheads="1"/>
            </p:cNvSpPr>
            <p:nvPr/>
          </p:nvSpPr>
          <p:spPr bwMode="auto">
            <a:xfrm>
              <a:off x="1383" y="1706"/>
              <a:ext cx="499" cy="227"/>
            </a:xfrm>
            <a:prstGeom prst="curvedDownArrow">
              <a:avLst>
                <a:gd name="adj1" fmla="val 43965"/>
                <a:gd name="adj2" fmla="val 8793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14699" name="Group 34"/>
          <p:cNvGrpSpPr>
            <a:grpSpLocks/>
          </p:cNvGrpSpPr>
          <p:nvPr/>
        </p:nvGrpSpPr>
        <p:grpSpPr bwMode="auto">
          <a:xfrm>
            <a:off x="433388" y="4135438"/>
            <a:ext cx="3667125" cy="2173287"/>
            <a:chOff x="431" y="1499"/>
            <a:chExt cx="2310" cy="1369"/>
          </a:xfrm>
        </p:grpSpPr>
        <p:sp>
          <p:nvSpPr>
            <p:cNvPr id="114723" name="AutoShape 35"/>
            <p:cNvSpPr>
              <a:spLocks noChangeArrowheads="1"/>
            </p:cNvSpPr>
            <p:nvPr/>
          </p:nvSpPr>
          <p:spPr bwMode="auto">
            <a:xfrm rot="1260257">
              <a:off x="2403" y="1979"/>
              <a:ext cx="338" cy="889"/>
            </a:xfrm>
            <a:prstGeom prst="curvedLeftArrow">
              <a:avLst>
                <a:gd name="adj1" fmla="val 52604"/>
                <a:gd name="adj2" fmla="val 105207"/>
                <a:gd name="adj3" fmla="val 3849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4724" name="AutoShape 36"/>
            <p:cNvSpPr>
              <a:spLocks noChangeArrowheads="1"/>
            </p:cNvSpPr>
            <p:nvPr/>
          </p:nvSpPr>
          <p:spPr bwMode="auto">
            <a:xfrm rot="1179752">
              <a:off x="431" y="1499"/>
              <a:ext cx="339" cy="910"/>
            </a:xfrm>
            <a:prstGeom prst="curvedRightArrow">
              <a:avLst>
                <a:gd name="adj1" fmla="val 53687"/>
                <a:gd name="adj2" fmla="val 10737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14700" name="Oval 37"/>
          <p:cNvSpPr>
            <a:spLocks noChangeArrowheads="1"/>
          </p:cNvSpPr>
          <p:nvPr/>
        </p:nvSpPr>
        <p:spPr bwMode="auto">
          <a:xfrm>
            <a:off x="0" y="3789363"/>
            <a:ext cx="4392613" cy="288131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14701" name="Group 38"/>
          <p:cNvGrpSpPr>
            <a:grpSpLocks/>
          </p:cNvGrpSpPr>
          <p:nvPr/>
        </p:nvGrpSpPr>
        <p:grpSpPr bwMode="auto">
          <a:xfrm>
            <a:off x="1801813" y="4897438"/>
            <a:ext cx="1079500" cy="1150937"/>
            <a:chOff x="1202" y="1752"/>
            <a:chExt cx="680" cy="725"/>
          </a:xfrm>
        </p:grpSpPr>
        <p:grpSp>
          <p:nvGrpSpPr>
            <p:cNvPr id="114717" name="Group 39"/>
            <p:cNvGrpSpPr>
              <a:grpSpLocks/>
            </p:cNvGrpSpPr>
            <p:nvPr/>
          </p:nvGrpSpPr>
          <p:grpSpPr bwMode="auto">
            <a:xfrm>
              <a:off x="1202" y="1752"/>
              <a:ext cx="408" cy="408"/>
              <a:chOff x="1020" y="1343"/>
              <a:chExt cx="409" cy="409"/>
            </a:xfrm>
          </p:grpSpPr>
          <p:sp>
            <p:nvSpPr>
              <p:cNvPr id="114721" name="Oval 40"/>
              <p:cNvSpPr>
                <a:spLocks noChangeArrowheads="1"/>
              </p:cNvSpPr>
              <p:nvPr/>
            </p:nvSpPr>
            <p:spPr bwMode="auto">
              <a:xfrm>
                <a:off x="1020" y="1343"/>
                <a:ext cx="409" cy="409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4722" name="Text Box 41"/>
              <p:cNvSpPr txBox="1">
                <a:spLocks noChangeArrowheads="1"/>
              </p:cNvSpPr>
              <p:nvPr/>
            </p:nvSpPr>
            <p:spPr bwMode="auto">
              <a:xfrm>
                <a:off x="1112" y="1435"/>
                <a:ext cx="194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/>
                  <a:t>O</a:t>
                </a:r>
              </a:p>
            </p:txBody>
          </p:sp>
        </p:grpSp>
        <p:grpSp>
          <p:nvGrpSpPr>
            <p:cNvPr id="114718" name="Group 42"/>
            <p:cNvGrpSpPr>
              <a:grpSpLocks/>
            </p:cNvGrpSpPr>
            <p:nvPr/>
          </p:nvGrpSpPr>
          <p:grpSpPr bwMode="auto">
            <a:xfrm>
              <a:off x="1474" y="2069"/>
              <a:ext cx="408" cy="408"/>
              <a:chOff x="1020" y="1343"/>
              <a:chExt cx="409" cy="409"/>
            </a:xfrm>
          </p:grpSpPr>
          <p:sp>
            <p:nvSpPr>
              <p:cNvPr id="114719" name="Oval 43"/>
              <p:cNvSpPr>
                <a:spLocks noChangeArrowheads="1"/>
              </p:cNvSpPr>
              <p:nvPr/>
            </p:nvSpPr>
            <p:spPr bwMode="auto">
              <a:xfrm>
                <a:off x="1020" y="1343"/>
                <a:ext cx="409" cy="409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4720" name="Text Box 44"/>
              <p:cNvSpPr txBox="1">
                <a:spLocks noChangeArrowheads="1"/>
              </p:cNvSpPr>
              <p:nvPr/>
            </p:nvSpPr>
            <p:spPr bwMode="auto">
              <a:xfrm>
                <a:off x="1112" y="1435"/>
                <a:ext cx="194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/>
                  <a:t>O</a:t>
                </a:r>
              </a:p>
            </p:txBody>
          </p:sp>
        </p:grpSp>
      </p:grpSp>
      <p:grpSp>
        <p:nvGrpSpPr>
          <p:cNvPr id="114702" name="Group 45"/>
          <p:cNvGrpSpPr>
            <a:grpSpLocks/>
          </p:cNvGrpSpPr>
          <p:nvPr/>
        </p:nvGrpSpPr>
        <p:grpSpPr bwMode="auto">
          <a:xfrm>
            <a:off x="2952750" y="4679950"/>
            <a:ext cx="863600" cy="857250"/>
            <a:chOff x="1837" y="1616"/>
            <a:chExt cx="544" cy="540"/>
          </a:xfrm>
        </p:grpSpPr>
        <p:grpSp>
          <p:nvGrpSpPr>
            <p:cNvPr id="114711" name="Group 46"/>
            <p:cNvGrpSpPr>
              <a:grpSpLocks/>
            </p:cNvGrpSpPr>
            <p:nvPr/>
          </p:nvGrpSpPr>
          <p:grpSpPr bwMode="auto">
            <a:xfrm>
              <a:off x="1837" y="1616"/>
              <a:ext cx="317" cy="297"/>
              <a:chOff x="1020" y="1343"/>
              <a:chExt cx="409" cy="411"/>
            </a:xfrm>
          </p:grpSpPr>
          <p:sp>
            <p:nvSpPr>
              <p:cNvPr id="114715" name="Oval 47"/>
              <p:cNvSpPr>
                <a:spLocks noChangeArrowheads="1"/>
              </p:cNvSpPr>
              <p:nvPr/>
            </p:nvSpPr>
            <p:spPr bwMode="auto">
              <a:xfrm>
                <a:off x="1020" y="1343"/>
                <a:ext cx="409" cy="40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4716" name="Text Box 48"/>
              <p:cNvSpPr txBox="1">
                <a:spLocks noChangeArrowheads="1"/>
              </p:cNvSpPr>
              <p:nvPr/>
            </p:nvSpPr>
            <p:spPr bwMode="auto">
              <a:xfrm>
                <a:off x="1112" y="1434"/>
                <a:ext cx="194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/>
                  <a:t>H</a:t>
                </a:r>
              </a:p>
            </p:txBody>
          </p:sp>
        </p:grpSp>
        <p:grpSp>
          <p:nvGrpSpPr>
            <p:cNvPr id="114712" name="Group 49"/>
            <p:cNvGrpSpPr>
              <a:grpSpLocks/>
            </p:cNvGrpSpPr>
            <p:nvPr/>
          </p:nvGrpSpPr>
          <p:grpSpPr bwMode="auto">
            <a:xfrm>
              <a:off x="2064" y="1842"/>
              <a:ext cx="317" cy="314"/>
              <a:chOff x="1020" y="1343"/>
              <a:chExt cx="409" cy="409"/>
            </a:xfrm>
          </p:grpSpPr>
          <p:sp>
            <p:nvSpPr>
              <p:cNvPr id="114713" name="Oval 50"/>
              <p:cNvSpPr>
                <a:spLocks noChangeArrowheads="1"/>
              </p:cNvSpPr>
              <p:nvPr/>
            </p:nvSpPr>
            <p:spPr bwMode="auto">
              <a:xfrm>
                <a:off x="1020" y="1343"/>
                <a:ext cx="409" cy="40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4714" name="Text Box 51"/>
              <p:cNvSpPr txBox="1">
                <a:spLocks noChangeArrowheads="1"/>
              </p:cNvSpPr>
              <p:nvPr/>
            </p:nvSpPr>
            <p:spPr bwMode="auto">
              <a:xfrm>
                <a:off x="1112" y="1435"/>
                <a:ext cx="19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/>
                  <a:t>H</a:t>
                </a:r>
              </a:p>
            </p:txBody>
          </p:sp>
        </p:grpSp>
      </p:grpSp>
      <p:grpSp>
        <p:nvGrpSpPr>
          <p:cNvPr id="114703" name="Group 52"/>
          <p:cNvGrpSpPr>
            <a:grpSpLocks/>
          </p:cNvGrpSpPr>
          <p:nvPr/>
        </p:nvGrpSpPr>
        <p:grpSpPr bwMode="auto">
          <a:xfrm>
            <a:off x="649288" y="4824413"/>
            <a:ext cx="863600" cy="857250"/>
            <a:chOff x="1837" y="1616"/>
            <a:chExt cx="544" cy="540"/>
          </a:xfrm>
        </p:grpSpPr>
        <p:grpSp>
          <p:nvGrpSpPr>
            <p:cNvPr id="114705" name="Group 53"/>
            <p:cNvGrpSpPr>
              <a:grpSpLocks/>
            </p:cNvGrpSpPr>
            <p:nvPr/>
          </p:nvGrpSpPr>
          <p:grpSpPr bwMode="auto">
            <a:xfrm>
              <a:off x="1837" y="1616"/>
              <a:ext cx="317" cy="297"/>
              <a:chOff x="1020" y="1343"/>
              <a:chExt cx="409" cy="411"/>
            </a:xfrm>
          </p:grpSpPr>
          <p:sp>
            <p:nvSpPr>
              <p:cNvPr id="114709" name="Oval 54"/>
              <p:cNvSpPr>
                <a:spLocks noChangeArrowheads="1"/>
              </p:cNvSpPr>
              <p:nvPr/>
            </p:nvSpPr>
            <p:spPr bwMode="auto">
              <a:xfrm>
                <a:off x="1020" y="1343"/>
                <a:ext cx="409" cy="40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4710" name="Text Box 55"/>
              <p:cNvSpPr txBox="1">
                <a:spLocks noChangeArrowheads="1"/>
              </p:cNvSpPr>
              <p:nvPr/>
            </p:nvSpPr>
            <p:spPr bwMode="auto">
              <a:xfrm>
                <a:off x="1112" y="1434"/>
                <a:ext cx="194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/>
                  <a:t>H</a:t>
                </a:r>
              </a:p>
            </p:txBody>
          </p:sp>
        </p:grpSp>
        <p:grpSp>
          <p:nvGrpSpPr>
            <p:cNvPr id="114706" name="Group 56"/>
            <p:cNvGrpSpPr>
              <a:grpSpLocks/>
            </p:cNvGrpSpPr>
            <p:nvPr/>
          </p:nvGrpSpPr>
          <p:grpSpPr bwMode="auto">
            <a:xfrm>
              <a:off x="2064" y="1842"/>
              <a:ext cx="317" cy="314"/>
              <a:chOff x="1020" y="1343"/>
              <a:chExt cx="409" cy="409"/>
            </a:xfrm>
          </p:grpSpPr>
          <p:sp>
            <p:nvSpPr>
              <p:cNvPr id="114707" name="Oval 57"/>
              <p:cNvSpPr>
                <a:spLocks noChangeArrowheads="1"/>
              </p:cNvSpPr>
              <p:nvPr/>
            </p:nvSpPr>
            <p:spPr bwMode="auto">
              <a:xfrm>
                <a:off x="1020" y="1343"/>
                <a:ext cx="409" cy="40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4708" name="Text Box 58"/>
              <p:cNvSpPr txBox="1">
                <a:spLocks noChangeArrowheads="1"/>
              </p:cNvSpPr>
              <p:nvPr/>
            </p:nvSpPr>
            <p:spPr bwMode="auto">
              <a:xfrm>
                <a:off x="1112" y="1435"/>
                <a:ext cx="19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hu-HU"/>
                  <a:t>H</a:t>
                </a:r>
              </a:p>
            </p:txBody>
          </p:sp>
        </p:grpSp>
      </p:grpSp>
      <p:sp>
        <p:nvSpPr>
          <p:cNvPr id="114704" name="Text Box 59"/>
          <p:cNvSpPr txBox="1">
            <a:spLocks noChangeArrowheads="1"/>
          </p:cNvSpPr>
          <p:nvPr/>
        </p:nvSpPr>
        <p:spPr bwMode="auto">
          <a:xfrm>
            <a:off x="1225550" y="4057650"/>
            <a:ext cx="184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FF6600"/>
                </a:solidFill>
              </a:rPr>
              <a:t>durranógáz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741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víz jellemző vegyi reakciói</a:t>
            </a:r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Az alkáli fémekkel (Li, K, Na, Ca) igen hevesen, hidrogéngáz fejlődése mellett reagál, amit a reakció termelte hő képes begyújtani.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reakció alacsony hőmérsékleten is beindul, robbanást okozhat.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és kálcium-karbid reakciója esetén acetilén keletkezik, ami a levegő oxigénjével </a:t>
            </a:r>
            <a:r>
              <a:rPr lang="hu-HU" b="1" u="sng"/>
              <a:t>2,5-81 %-os koncentrációs határok között robbanóképes </a:t>
            </a:r>
            <a:r>
              <a:rPr lang="hu-HU" b="1"/>
              <a:t>elegyet alkot (régi lánghegesztéseknél használt technika).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szénnel való reakciója esetén további éghető anyagok jönnek létre, ami „szúróláng” kialakulásához vezethet.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2355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/>
              <a:t>A víz oltóhatásai</a:t>
            </a:r>
          </a:p>
          <a:p>
            <a:pPr algn="ctr"/>
            <a:endParaRPr lang="hu-HU" sz="2400" b="1"/>
          </a:p>
          <a:p>
            <a:r>
              <a:rPr lang="hu-HU" sz="2000" b="1">
                <a:solidFill>
                  <a:srgbClr val="FF0000"/>
                </a:solidFill>
              </a:rPr>
              <a:t>     </a:t>
            </a:r>
            <a:r>
              <a:rPr lang="hu-HU" sz="2000" b="1">
                <a:solidFill>
                  <a:srgbClr val="0000FF"/>
                </a:solidFill>
              </a:rPr>
              <a:t>1. Hűtőhatás</a:t>
            </a:r>
            <a:r>
              <a:rPr lang="hu-HU" sz="2000" b="1">
                <a:solidFill>
                  <a:srgbClr val="FF0000"/>
                </a:solidFill>
              </a:rPr>
              <a:t>	   	2. Fojtóhatás	                </a:t>
            </a:r>
            <a:r>
              <a:rPr lang="hu-HU" sz="2000" b="1">
                <a:solidFill>
                  <a:srgbClr val="009900"/>
                </a:solidFill>
              </a:rPr>
              <a:t>3. Ütőhatás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0" y="2484438"/>
            <a:ext cx="295116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endParaRPr lang="hu-HU" sz="2000" b="1"/>
          </a:p>
          <a:p>
            <a:pPr marL="514350" indent="-514350" algn="just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0000FF"/>
                </a:solidFill>
              </a:rPr>
              <a:t>A víz lángzónába történő bejutásakor a gyúlékony gázok lehűlnek, a hősugárzás csökkenése korlátozza a tűz terjedését.</a:t>
            </a:r>
          </a:p>
          <a:p>
            <a:pPr marL="514350" indent="-514350" algn="just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0000FF"/>
                </a:solidFill>
              </a:rPr>
              <a:t>Az égő anyag hőjének lekötése a parázslást (izzást) megszünteti.</a:t>
            </a:r>
          </a:p>
          <a:p>
            <a:pPr marL="514350" indent="-514350" algn="just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0000FF"/>
                </a:solidFill>
              </a:rPr>
              <a:t>A hűtés hatékonysága függ a vízszemcsék méretétől, illetve a tűzhöz juttatás formájától.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sz="1600" b="1">
              <a:solidFill>
                <a:srgbClr val="0000FF"/>
              </a:solidFill>
            </a:endParaRPr>
          </a:p>
          <a:p>
            <a:pPr marL="514350" indent="-514350">
              <a:spcBef>
                <a:spcPct val="50000"/>
              </a:spcBef>
            </a:pPr>
            <a:r>
              <a:rPr lang="hu-HU" sz="3000" b="1"/>
              <a:t> </a:t>
            </a:r>
          </a:p>
        </p:txBody>
      </p:sp>
      <p:sp>
        <p:nvSpPr>
          <p:cNvPr id="23560" name="Text Box 4"/>
          <p:cNvSpPr txBox="1">
            <a:spLocks noChangeArrowheads="1"/>
          </p:cNvSpPr>
          <p:nvPr/>
        </p:nvSpPr>
        <p:spPr bwMode="auto">
          <a:xfrm>
            <a:off x="3311525" y="2484438"/>
            <a:ext cx="270033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endParaRPr lang="hu-HU" sz="2000" b="1"/>
          </a:p>
          <a:p>
            <a:pPr marL="514350" indent="-514350" algn="just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FF0000"/>
                </a:solidFill>
              </a:rPr>
              <a:t>A hő hatására gőzzé váló víz térfogat-növekedése kiszorítja az égéstérből egyrészt az oxigént, másrészt az éghető anyagból kiáramló gázt.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FF0000"/>
                </a:solidFill>
              </a:rPr>
              <a:t>Alhatásként jelentkezik a takaró hatás is vízzel való elárasztáskor.</a:t>
            </a:r>
          </a:p>
        </p:txBody>
      </p:sp>
      <p:sp>
        <p:nvSpPr>
          <p:cNvPr id="23561" name="Text Box 4"/>
          <p:cNvSpPr txBox="1">
            <a:spLocks noChangeArrowheads="1"/>
          </p:cNvSpPr>
          <p:nvPr/>
        </p:nvSpPr>
        <p:spPr bwMode="auto">
          <a:xfrm>
            <a:off x="6192838" y="2476500"/>
            <a:ext cx="2789237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endParaRPr lang="hu-HU" sz="2000" b="1"/>
          </a:p>
          <a:p>
            <a:pPr marL="514350" indent="-514350" algn="just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009900"/>
                </a:solidFill>
              </a:rPr>
              <a:t>A nagy erővel érkező víz – mechanikai úton – az égő anyagról leszakítja a lángot, így megbontja az égő felületet. 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009900"/>
                </a:solidFill>
              </a:rPr>
              <a:t>Kötött sugár használatánál érvényesül igazán.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1600" b="1">
                <a:solidFill>
                  <a:srgbClr val="009900"/>
                </a:solidFill>
              </a:rPr>
              <a:t>Hatás-ellenhatás a nagy mechanikai erőkifejtés a sugárkezelőre is hat!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2083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hu-HU" sz="2400" b="1" dirty="0"/>
              <a:t>Hidraulikus ütés (vízkalapács)</a:t>
            </a:r>
            <a:endParaRPr lang="hu-HU" sz="2000" b="1" dirty="0"/>
          </a:p>
          <a:p>
            <a:pPr marL="355600" indent="-355600">
              <a:spcBef>
                <a:spcPct val="50000"/>
              </a:spcBef>
              <a:tabLst>
                <a:tab pos="273050" algn="l"/>
              </a:tabLst>
              <a:defRPr/>
            </a:pPr>
            <a:r>
              <a:rPr lang="hu-HU" b="1" dirty="0"/>
              <a:t>					</a:t>
            </a:r>
          </a:p>
          <a:p>
            <a:pPr marL="355600" indent="-355600">
              <a:spcBef>
                <a:spcPct val="50000"/>
              </a:spcBef>
              <a:tabLst>
                <a:tab pos="273050" algn="l"/>
              </a:tabLst>
              <a:defRPr/>
            </a:pPr>
            <a:endParaRPr lang="hu-HU" b="1" dirty="0"/>
          </a:p>
          <a:p>
            <a:pPr>
              <a:spcBef>
                <a:spcPct val="50000"/>
              </a:spcBef>
              <a:defRPr/>
            </a:pPr>
            <a:r>
              <a:rPr lang="hu-HU" sz="3000" b="1" dirty="0"/>
              <a:t> </a:t>
            </a:r>
          </a:p>
        </p:txBody>
      </p:sp>
      <p:sp>
        <p:nvSpPr>
          <p:cNvPr id="120837" name="Text Box 6"/>
          <p:cNvSpPr txBox="1">
            <a:spLocks noChangeArrowheads="1"/>
          </p:cNvSpPr>
          <p:nvPr/>
        </p:nvSpPr>
        <p:spPr bwMode="auto">
          <a:xfrm>
            <a:off x="1062038" y="3878263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20838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1208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0" y="2573338"/>
            <a:ext cx="72009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0" name="Szövegdoboz 7"/>
          <p:cNvSpPr txBox="1">
            <a:spLocks noChangeArrowheads="1"/>
          </p:cNvSpPr>
          <p:nvPr/>
        </p:nvSpPr>
        <p:spPr bwMode="auto">
          <a:xfrm>
            <a:off x="701675" y="1989138"/>
            <a:ext cx="7920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tűzcsap, sugárcsövek hirtelen történő elzárása hidraulikus ütéssel jár!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2765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1925" y="1493838"/>
            <a:ext cx="8685213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/>
              <a:t>A víz alkalmazási lehetőségei</a:t>
            </a:r>
          </a:p>
          <a:p>
            <a:pPr algn="ctr"/>
            <a:endParaRPr lang="hu-HU" sz="2000"/>
          </a:p>
          <a:p>
            <a:pPr algn="ctr">
              <a:lnSpc>
                <a:spcPct val="80000"/>
              </a:lnSpc>
            </a:pPr>
            <a:r>
              <a:rPr lang="hu-HU" b="1"/>
              <a:t>A víz légnemű közegben történő mozgását vízsugárnak nevezzük amely lehet:</a:t>
            </a:r>
          </a:p>
          <a:p>
            <a:pPr algn="ctr">
              <a:lnSpc>
                <a:spcPct val="80000"/>
              </a:lnSpc>
            </a:pPr>
            <a:endParaRPr lang="hu-HU" b="1"/>
          </a:p>
          <a:p>
            <a:pPr algn="ctr">
              <a:lnSpc>
                <a:spcPct val="80000"/>
              </a:lnSpc>
            </a:pPr>
            <a:r>
              <a:rPr lang="hu-HU" b="1"/>
              <a:t>Kötött sugár</a:t>
            </a:r>
          </a:p>
          <a:p>
            <a:pPr algn="ctr">
              <a:lnSpc>
                <a:spcPct val="80000"/>
              </a:lnSpc>
            </a:pPr>
            <a:r>
              <a:rPr lang="hu-HU" b="1"/>
              <a:t>Szórt sugár (nagyobb szemcsméret)</a:t>
            </a:r>
          </a:p>
          <a:p>
            <a:pPr algn="ctr">
              <a:lnSpc>
                <a:spcPct val="80000"/>
              </a:lnSpc>
            </a:pPr>
            <a:r>
              <a:rPr lang="hu-HU" b="1"/>
              <a:t>Vízköd (porlasztott kis szemcseméret)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22513" y="3563938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2867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Kötött sugár</a:t>
            </a:r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Az ütőhatás érvényesítése céljából, valamint olyan esetekben célszerű használni, amikor nem tudjuk megközelíteni a tűz fészkét.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jelentős vízkár miatt csak indokolt esetben használjuk!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Hatótávolsága 12-16 méter, vízrészecskék mérete 1-6 mm.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Porrobbanás veszélyes helyeken tilos a használata.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</a:pPr>
            <a:r>
              <a:rPr lang="hu-HU" sz="3000" b="1"/>
              <a:t>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322513" y="4194175"/>
          <a:ext cx="4473575" cy="2492375"/>
        </p:xfrm>
        <a:graphic>
          <a:graphicData uri="http://schemas.openxmlformats.org/presentationml/2006/ole">
            <p:oleObj spid="_x0000_s28675" name="Photo Editor fénykép" r:id="rId5" imgW="10409524" imgH="5800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571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658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hu-HU" sz="2400" b="1" dirty="0"/>
              <a:t>Kötött sugár</a:t>
            </a:r>
          </a:p>
          <a:p>
            <a:pPr marL="514350" indent="-514350" algn="ctr">
              <a:defRPr/>
            </a:pPr>
            <a:endParaRPr lang="hu-HU" sz="2000" b="1" dirty="0"/>
          </a:p>
          <a:p>
            <a:pPr>
              <a:lnSpc>
                <a:spcPct val="80000"/>
              </a:lnSpc>
              <a:defRPr/>
            </a:pPr>
            <a:r>
              <a:rPr lang="hu-HU" b="1" dirty="0"/>
              <a:t>Előnyei: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nagy az ütőerő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nagy hatótávolság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lángleverés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kis nyíláson lehet bejuttatni</a:t>
            </a:r>
          </a:p>
          <a:p>
            <a:pPr>
              <a:lnSpc>
                <a:spcPct val="80000"/>
              </a:lnSpc>
              <a:defRPr/>
            </a:pPr>
            <a:endParaRPr lang="hu-HU" b="1" dirty="0"/>
          </a:p>
          <a:p>
            <a:pPr>
              <a:lnSpc>
                <a:spcPct val="80000"/>
              </a:lnSpc>
              <a:defRPr/>
            </a:pPr>
            <a:r>
              <a:rPr lang="hu-HU" b="1" dirty="0"/>
              <a:t>Hátrányai:</a:t>
            </a:r>
            <a:r>
              <a:rPr lang="hu-HU" dirty="0"/>
              <a:t> 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nagyobb a vízszemcse, kicsi 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tabLst>
                <a:tab pos="273050" algn="l"/>
              </a:tabLst>
              <a:defRPr/>
            </a:pPr>
            <a:r>
              <a:rPr lang="hu-HU" b="1" dirty="0"/>
              <a:t>	 a hőelvonás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nagy a vízkár 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Porrobbanás veszélye</a:t>
            </a:r>
          </a:p>
          <a:p>
            <a:pPr>
              <a:lnSpc>
                <a:spcPct val="80000"/>
              </a:lnSpc>
              <a:defRPr/>
            </a:pPr>
            <a:endParaRPr lang="hu-HU" b="1" dirty="0"/>
          </a:p>
          <a:p>
            <a:pPr>
              <a:lnSpc>
                <a:spcPct val="80000"/>
              </a:lnSpc>
              <a:defRPr/>
            </a:pPr>
            <a:r>
              <a:rPr lang="hu-HU" b="1" dirty="0"/>
              <a:t>Alkalmazása: 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Épületbontás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Nehéz megközelítés esetén</a:t>
            </a:r>
          </a:p>
          <a:p>
            <a:pPr marL="355600" indent="-355600"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endParaRPr lang="hu-HU" b="1" dirty="0"/>
          </a:p>
          <a:p>
            <a:pPr>
              <a:spcBef>
                <a:spcPct val="50000"/>
              </a:spcBef>
              <a:defRPr/>
            </a:pPr>
            <a:r>
              <a:rPr lang="hu-HU" sz="3000" b="1" dirty="0"/>
              <a:t> </a:t>
            </a:r>
          </a:p>
        </p:txBody>
      </p:sp>
      <p:sp>
        <p:nvSpPr>
          <p:cNvPr id="115717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5718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grpSp>
        <p:nvGrpSpPr>
          <p:cNvPr id="115719" name="Csoportba foglalás 16"/>
          <p:cNvGrpSpPr>
            <a:grpSpLocks/>
          </p:cNvGrpSpPr>
          <p:nvPr/>
        </p:nvGrpSpPr>
        <p:grpSpPr bwMode="auto">
          <a:xfrm>
            <a:off x="4932363" y="2033588"/>
            <a:ext cx="3995737" cy="3176587"/>
            <a:chOff x="395288" y="1628775"/>
            <a:chExt cx="5905500" cy="4525963"/>
          </a:xfrm>
        </p:grpSpPr>
        <p:pic>
          <p:nvPicPr>
            <p:cNvPr id="11572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288" y="1628775"/>
              <a:ext cx="5905500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22" name="Line 4"/>
            <p:cNvSpPr>
              <a:spLocks noChangeShapeType="1"/>
            </p:cNvSpPr>
            <p:nvPr/>
          </p:nvSpPr>
          <p:spPr bwMode="auto">
            <a:xfrm flipH="1" flipV="1">
              <a:off x="1692275" y="4652963"/>
              <a:ext cx="431800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5723" name="Line 5"/>
            <p:cNvSpPr>
              <a:spLocks noChangeShapeType="1"/>
            </p:cNvSpPr>
            <p:nvPr/>
          </p:nvSpPr>
          <p:spPr bwMode="auto">
            <a:xfrm flipH="1" flipV="1">
              <a:off x="2771775" y="4149725"/>
              <a:ext cx="287338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5724" name="Line 6"/>
            <p:cNvSpPr>
              <a:spLocks noChangeShapeType="1"/>
            </p:cNvSpPr>
            <p:nvPr/>
          </p:nvSpPr>
          <p:spPr bwMode="auto">
            <a:xfrm flipV="1">
              <a:off x="4859338" y="3213100"/>
              <a:ext cx="144462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5725" name="Text Box 7"/>
            <p:cNvSpPr txBox="1">
              <a:spLocks noChangeArrowheads="1"/>
            </p:cNvSpPr>
            <p:nvPr/>
          </p:nvSpPr>
          <p:spPr bwMode="auto">
            <a:xfrm>
              <a:off x="1958975" y="5314950"/>
              <a:ext cx="4381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36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5726" name="Text Box 8"/>
            <p:cNvSpPr txBox="1">
              <a:spLocks noChangeArrowheads="1"/>
            </p:cNvSpPr>
            <p:nvPr/>
          </p:nvSpPr>
          <p:spPr bwMode="auto">
            <a:xfrm>
              <a:off x="2824163" y="4883150"/>
              <a:ext cx="4381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36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5727" name="Text Box 9"/>
            <p:cNvSpPr txBox="1">
              <a:spLocks noChangeArrowheads="1"/>
            </p:cNvSpPr>
            <p:nvPr/>
          </p:nvSpPr>
          <p:spPr bwMode="auto">
            <a:xfrm>
              <a:off x="4695825" y="4594225"/>
              <a:ext cx="4381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15720" name="Rectangle 10"/>
          <p:cNvSpPr>
            <a:spLocks noChangeArrowheads="1"/>
          </p:cNvSpPr>
          <p:nvPr/>
        </p:nvSpPr>
        <p:spPr bwMode="auto">
          <a:xfrm>
            <a:off x="6011863" y="5364163"/>
            <a:ext cx="2746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69875" algn="l"/>
              </a:tabLst>
            </a:pPr>
            <a:r>
              <a:rPr lang="hu-HU"/>
              <a:t>1: tömör rész   </a:t>
            </a:r>
          </a:p>
          <a:p>
            <a:pPr>
              <a:tabLst>
                <a:tab pos="269875" algn="l"/>
              </a:tabLst>
            </a:pPr>
            <a:r>
              <a:rPr lang="hu-HU"/>
              <a:t>2: szálakra bomló rész  </a:t>
            </a:r>
          </a:p>
          <a:p>
            <a:pPr>
              <a:tabLst>
                <a:tab pos="269875" algn="l"/>
              </a:tabLst>
            </a:pPr>
            <a:r>
              <a:rPr lang="hu-HU"/>
              <a:t>3: porladó rész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072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4725987" cy="623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Szórt sugár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vízcseppek Ø 0,1-1 mm nagyságúak, kúp alakú vízfüggönyt képeznek.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Használata gyors hőlekötő-képességet, kisebb vízkárt eredményez.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vízcseppek mérete kisebb a kötött sugárnál képzett cseppektől, mely növeli a hűtőhatást.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Jó hő elvonó képességgel rendelkezik.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Alkalmas szilárd anyagok felszíni tüzeinek oltására és felületi hűtésre.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rövid szórt </a:t>
            </a:r>
            <a:r>
              <a:rPr lang="hu-HU"/>
              <a:t>6-8 m hatótáv, </a:t>
            </a:r>
            <a:r>
              <a:rPr lang="hu-HU" b="1"/>
              <a:t>hosszú szórt </a:t>
            </a:r>
            <a:r>
              <a:rPr lang="hu-HU"/>
              <a:t>8-10 m hatótáv.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</a:pPr>
            <a:endParaRPr lang="hu-HU" b="1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750" y="2573338"/>
            <a:ext cx="3582988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6738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85763" y="1314450"/>
            <a:ext cx="8281987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4350" indent="-514350" algn="ctr">
              <a:defRPr/>
            </a:pPr>
            <a:r>
              <a:rPr lang="hu-HU" sz="2400" b="1" dirty="0"/>
              <a:t>Szórt sugár</a:t>
            </a:r>
          </a:p>
          <a:p>
            <a:pPr marL="514350" indent="-514350" algn="ctr">
              <a:defRPr/>
            </a:pPr>
            <a:endParaRPr lang="hu-HU" sz="2000" b="1" dirty="0"/>
          </a:p>
          <a:p>
            <a:pPr>
              <a:lnSpc>
                <a:spcPct val="80000"/>
              </a:lnSpc>
              <a:defRPr/>
            </a:pPr>
            <a:r>
              <a:rPr lang="hu-HU" b="1" dirty="0"/>
              <a:t>Előnye: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nagyobb a hőelvonás a kötöttel szemben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kisebb a vízkár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a levegőben lévő porszemcsék szűrése</a:t>
            </a:r>
          </a:p>
          <a:p>
            <a:pPr>
              <a:lnSpc>
                <a:spcPct val="80000"/>
              </a:lnSpc>
              <a:defRPr/>
            </a:pPr>
            <a:endParaRPr lang="hu-HU" b="1" dirty="0"/>
          </a:p>
          <a:p>
            <a:pPr>
              <a:lnSpc>
                <a:spcPct val="80000"/>
              </a:lnSpc>
              <a:defRPr/>
            </a:pPr>
            <a:r>
              <a:rPr lang="hu-HU" b="1" dirty="0"/>
              <a:t>Hátránya:</a:t>
            </a:r>
            <a:r>
              <a:rPr lang="hu-HU" dirty="0"/>
              <a:t> 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nem lehet nagy távolságra eljuttatni a vizet</a:t>
            </a:r>
          </a:p>
          <a:p>
            <a:pPr>
              <a:lnSpc>
                <a:spcPct val="80000"/>
              </a:lnSpc>
              <a:defRPr/>
            </a:pPr>
            <a:endParaRPr lang="hu-HU" b="1" dirty="0"/>
          </a:p>
          <a:p>
            <a:pPr>
              <a:lnSpc>
                <a:spcPct val="80000"/>
              </a:lnSpc>
              <a:defRPr/>
            </a:pPr>
            <a:r>
              <a:rPr lang="hu-HU" b="1" dirty="0"/>
              <a:t>Alkalmazás: 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védősugár (jó hőelnyelő képesség)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r>
              <a:rPr lang="hu-HU" b="1" dirty="0"/>
              <a:t>vízszegény helyen</a:t>
            </a:r>
          </a:p>
          <a:p>
            <a:pPr>
              <a:lnSpc>
                <a:spcPct val="80000"/>
              </a:lnSpc>
              <a:defRPr/>
            </a:pPr>
            <a:endParaRPr lang="hu-HU" dirty="0"/>
          </a:p>
          <a:p>
            <a:pPr>
              <a:lnSpc>
                <a:spcPct val="80000"/>
              </a:lnSpc>
              <a:defRPr/>
            </a:pPr>
            <a:endParaRPr lang="hu-HU" dirty="0"/>
          </a:p>
          <a:p>
            <a:pPr marL="355600" indent="-355600">
              <a:spcBef>
                <a:spcPct val="50000"/>
              </a:spcBef>
              <a:buFont typeface="Wingdings" pitchFamily="2" charset="2"/>
              <a:buChar char="ü"/>
              <a:tabLst>
                <a:tab pos="273050" algn="l"/>
              </a:tabLst>
              <a:defRPr/>
            </a:pPr>
            <a:endParaRPr lang="hu-HU" b="1" dirty="0"/>
          </a:p>
          <a:p>
            <a:pPr marL="355600" indent="-355600">
              <a:spcBef>
                <a:spcPct val="50000"/>
              </a:spcBef>
              <a:buFont typeface="Arial" pitchFamily="34" charset="0"/>
              <a:buChar char="•"/>
              <a:tabLst>
                <a:tab pos="273050" algn="l"/>
              </a:tabLst>
              <a:defRPr/>
            </a:pPr>
            <a:endParaRPr lang="hu-HU" b="1" dirty="0"/>
          </a:p>
          <a:p>
            <a:pPr marL="355600" indent="-355600">
              <a:spcBef>
                <a:spcPct val="50000"/>
              </a:spcBef>
              <a:buFont typeface="Wingdings" pitchFamily="2" charset="2"/>
              <a:buChar char="ü"/>
              <a:tabLst>
                <a:tab pos="273050" algn="l"/>
              </a:tabLst>
              <a:defRPr/>
            </a:pPr>
            <a:endParaRPr lang="hu-HU" b="1" dirty="0"/>
          </a:p>
        </p:txBody>
      </p:sp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277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Vízköd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7788" y="2619375"/>
            <a:ext cx="3795712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églalap 7"/>
          <p:cNvSpPr>
            <a:spLocks noChangeArrowheads="1"/>
          </p:cNvSpPr>
          <p:nvPr/>
        </p:nvSpPr>
        <p:spPr bwMode="auto">
          <a:xfrm>
            <a:off x="341313" y="2619375"/>
            <a:ext cx="4572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Szilárd anyagok felületi tüzeinek oltására alkalmas.</a:t>
            </a:r>
          </a:p>
          <a:p>
            <a:pPr marL="355600" indent="-355600"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endParaRPr lang="hu-HU" b="1"/>
          </a:p>
          <a:p>
            <a:pPr marL="355600" indent="-355600"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Zárttéri tüzeknél alkalmazható.</a:t>
            </a:r>
          </a:p>
          <a:p>
            <a:pPr marL="355600" indent="-355600"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endParaRPr lang="hu-HU" b="1"/>
          </a:p>
          <a:p>
            <a:pPr marL="355600" indent="-355600"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Beégéseknél, parázsló </a:t>
            </a:r>
            <a:br>
              <a:rPr lang="hu-HU" b="1"/>
            </a:br>
            <a:r>
              <a:rPr lang="hu-HU" b="1"/>
              <a:t>tüzeknél nem megfelelő </a:t>
            </a:r>
            <a:br>
              <a:rPr lang="hu-HU" b="1"/>
            </a:br>
            <a:r>
              <a:rPr lang="hu-HU" b="1"/>
              <a:t>a hatékonysága.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024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596312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b="1" dirty="0"/>
              <a:t>A víz, mint oltóanyag</a:t>
            </a:r>
          </a:p>
          <a:p>
            <a:pPr algn="ctr">
              <a:defRPr/>
            </a:pPr>
            <a:endParaRPr lang="hu-HU" sz="2400" dirty="0"/>
          </a:p>
          <a:p>
            <a:pPr>
              <a:defRPr/>
            </a:pPr>
            <a:endParaRPr lang="hu-HU" b="1" dirty="0"/>
          </a:p>
          <a:p>
            <a:pPr>
              <a:defRPr/>
            </a:pPr>
            <a:endParaRPr lang="hu-HU" b="1" dirty="0"/>
          </a:p>
          <a:p>
            <a:pPr>
              <a:defRPr/>
            </a:pPr>
            <a:endParaRPr lang="hu-HU" b="1" dirty="0"/>
          </a:p>
          <a:p>
            <a:pPr>
              <a:defRPr/>
            </a:pPr>
            <a:endParaRPr lang="hu-HU" b="1" dirty="0"/>
          </a:p>
          <a:p>
            <a:pPr>
              <a:defRPr/>
            </a:pPr>
            <a:r>
              <a:rPr lang="hu-HU" b="1" dirty="0"/>
              <a:t>Legrégebben és leggyakrabban </a:t>
            </a:r>
          </a:p>
          <a:p>
            <a:pPr>
              <a:defRPr/>
            </a:pPr>
            <a:r>
              <a:rPr lang="hu-HU" b="1" dirty="0"/>
              <a:t>használt oltóanyagunk a víz.</a:t>
            </a:r>
          </a:p>
          <a:p>
            <a:pPr algn="ctr">
              <a:defRPr/>
            </a:pPr>
            <a:endParaRPr lang="hu-HU" sz="3200" b="1" dirty="0"/>
          </a:p>
          <a:p>
            <a:pPr algn="ctr">
              <a:defRPr/>
            </a:pPr>
            <a:endParaRPr lang="hu-HU" sz="3200" b="1" dirty="0"/>
          </a:p>
          <a:p>
            <a:pPr algn="ctr">
              <a:defRPr/>
            </a:pPr>
            <a:endParaRPr lang="hu-HU" sz="3200" b="1" dirty="0"/>
          </a:p>
          <a:p>
            <a:pPr algn="ctr">
              <a:defRPr/>
            </a:pPr>
            <a:endParaRPr lang="hu-HU" sz="2000" b="1" dirty="0"/>
          </a:p>
          <a:p>
            <a:pPr algn="ctr">
              <a:defRPr/>
            </a:pPr>
            <a:endParaRPr lang="hu-HU" sz="3200" b="1" dirty="0"/>
          </a:p>
          <a:p>
            <a:pPr algn="ctr">
              <a:defRPr/>
            </a:pPr>
            <a:r>
              <a:rPr lang="hu-HU" sz="2400" b="1" dirty="0"/>
              <a:t>Mit kell tudnunk a vízről mint oltóanyagról?!</a:t>
            </a:r>
          </a:p>
          <a:p>
            <a:pPr algn="ctr">
              <a:defRPr/>
            </a:pPr>
            <a:endParaRPr lang="hu-HU" sz="3200" b="1" dirty="0"/>
          </a:p>
          <a:p>
            <a:pPr algn="just">
              <a:defRPr/>
            </a:pPr>
            <a:endParaRPr lang="hu-HU" sz="3200" b="1" dirty="0"/>
          </a:p>
          <a:p>
            <a:pPr marL="514350" indent="-514350" algn="ctr">
              <a:defRPr/>
            </a:pPr>
            <a:endParaRPr lang="hu-HU" sz="2000" b="1" dirty="0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10247" name="Kép 6" descr="tűzoltás rég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2613" y="2303463"/>
            <a:ext cx="441007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776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Vízköd (porlasztott sugár)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17765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7766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7767" name="Téglalap 7"/>
          <p:cNvSpPr>
            <a:spLocks noChangeArrowheads="1"/>
          </p:cNvSpPr>
          <p:nvPr/>
        </p:nvSpPr>
        <p:spPr bwMode="auto">
          <a:xfrm>
            <a:off x="341313" y="2163763"/>
            <a:ext cx="7966075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 b="1"/>
              <a:t>Porlasztott sugár fajtái:</a:t>
            </a:r>
          </a:p>
          <a:p>
            <a:pPr marL="742950" lvl="1" indent="-28575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ködsugár:	0,1 0,01 mm-ig</a:t>
            </a:r>
          </a:p>
          <a:p>
            <a:pPr marL="742950" lvl="1" indent="-28575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porszerű sugár	0,01 - 0,001 mm-ig</a:t>
            </a:r>
          </a:p>
          <a:p>
            <a:pPr marL="742950" lvl="1" indent="-28575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koloidális sugár	0,001 mm alatt</a:t>
            </a:r>
          </a:p>
          <a:p>
            <a:pPr>
              <a:lnSpc>
                <a:spcPct val="80000"/>
              </a:lnSpc>
            </a:pPr>
            <a:endParaRPr lang="hu-HU" b="1"/>
          </a:p>
          <a:p>
            <a:pPr>
              <a:lnSpc>
                <a:spcPct val="80000"/>
              </a:lnSpc>
            </a:pPr>
            <a:endParaRPr lang="hu-HU" b="1"/>
          </a:p>
          <a:p>
            <a:pPr>
              <a:lnSpc>
                <a:spcPct val="80000"/>
              </a:lnSpc>
            </a:pPr>
            <a:r>
              <a:rPr lang="hu-HU" b="1"/>
              <a:t>	Előnye:</a:t>
            </a:r>
            <a:r>
              <a:rPr lang="hu-HU"/>
              <a:t> </a:t>
            </a:r>
          </a:p>
          <a:p>
            <a:pPr marL="2057400" lvl="4" indent="-228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maximális a hőelvonás</a:t>
            </a:r>
          </a:p>
          <a:p>
            <a:pPr marL="2057400" lvl="4" indent="-228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minimális a vízkár</a:t>
            </a:r>
          </a:p>
          <a:p>
            <a:pPr marL="2057400" lvl="4" indent="-228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zárt térben alkalmazható</a:t>
            </a:r>
          </a:p>
          <a:p>
            <a:r>
              <a:rPr lang="hu-HU" b="1"/>
              <a:t>	</a:t>
            </a:r>
          </a:p>
          <a:p>
            <a:r>
              <a:rPr lang="hu-HU" b="1"/>
              <a:t>	Hátránya:</a:t>
            </a:r>
            <a:r>
              <a:rPr lang="hu-HU"/>
              <a:t> </a:t>
            </a:r>
          </a:p>
          <a:p>
            <a:pPr marL="2057400" lvl="4" indent="-228600">
              <a:buFontTx/>
              <a:buChar char="•"/>
            </a:pPr>
            <a:r>
              <a:rPr lang="hu-HU" b="1"/>
              <a:t> kicsi a hatótávolsága 2-3 m </a:t>
            </a:r>
          </a:p>
          <a:p>
            <a:pPr>
              <a:lnSpc>
                <a:spcPct val="80000"/>
              </a:lnSpc>
            </a:pPr>
            <a:endParaRPr lang="hu-HU" b="1"/>
          </a:p>
          <a:p>
            <a:pPr>
              <a:lnSpc>
                <a:spcPct val="80000"/>
              </a:lnSpc>
            </a:pPr>
            <a:endParaRPr lang="hu-HU" b="1"/>
          </a:p>
          <a:p>
            <a:pPr>
              <a:lnSpc>
                <a:spcPct val="80000"/>
              </a:lnSpc>
            </a:pPr>
            <a:r>
              <a:rPr lang="hu-HU" b="1"/>
              <a:t>Előállítás: állítható sugárcső, vízpajzs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981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Oltástaktika zárttérben vízköddel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19813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981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9815" name="Téglalap 7"/>
          <p:cNvSpPr>
            <a:spLocks noChangeArrowheads="1"/>
          </p:cNvSpPr>
          <p:nvPr/>
        </p:nvSpPr>
        <p:spPr bwMode="auto">
          <a:xfrm>
            <a:off x="566738" y="2163763"/>
            <a:ext cx="7740650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A víz a forrása után gőzzé alakul (1l vízből 1700 l gőz) azonban a hőmérséklet emelésével ez a folyamat tovább erősödik azaz még nagyobb térfogatú gőz keletkezik!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A gőznek a kontrollálatlan megjelenése a zárt térben nem kívánatos, hiszen teljesen összekeverheti az éghető gázokat, égéstermékeket, megszüntetve azoknak a termikus rétegződését, ami a füsthatárt lecsökkenti, eltünteti, a tájékozódást nehezíti.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Cél a forró füst/gázréteg visszahűtése anélkül, hogy jelentősen romlanának a tájékozódási lehetőségek!</a:t>
            </a:r>
          </a:p>
        </p:txBody>
      </p:sp>
      <p:pic>
        <p:nvPicPr>
          <p:cNvPr id="1198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7450" y="4643438"/>
            <a:ext cx="43195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06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49506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Oltástaktika zárttérben vízköddel gyakorlati megfontolások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49509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49510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49511" name="Téglalap 9"/>
          <p:cNvSpPr>
            <a:spLocks noChangeArrowheads="1"/>
          </p:cNvSpPr>
          <p:nvPr/>
        </p:nvSpPr>
        <p:spPr bwMode="auto">
          <a:xfrm>
            <a:off x="566738" y="2754313"/>
            <a:ext cx="774065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None/>
              <a:tabLst>
                <a:tab pos="273050" algn="l"/>
              </a:tabLst>
            </a:pPr>
            <a:r>
              <a:rPr lang="hu-HU" b="1" u="sng"/>
              <a:t>1. példa</a:t>
            </a:r>
            <a:r>
              <a:rPr lang="hu-HU" b="1"/>
              <a:t>: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3m x 6 m es helyiség 3m belmagasság a felső füst/gáz réteg 1,5 m vastag és 500 C-os átlaghőmérsékletű.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A sugárkezelő kötött sugárral, hosszú szórt sugárral a mennyezet irányában működteti a sugarat, amíg a belső átlaghőmérsékelt 200 C-ra nem csökken.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A keletkező gőznek csak 10%-a  képződik a forró füst/gáz rétegben (nem hűti azt hatásosan) a maradék 90 % a forró felületeken (mennyezet) képződik!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Eredmény a felső füst/gáz réteg dupla akkora vastagságú lesz, a szoba megtelik gőzzel, füsttel.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5155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Oltástaktika zárttérben vízköddel gyakorlati megfontolások</a:t>
            </a:r>
          </a:p>
          <a:p>
            <a:pPr marL="514350" indent="-514350" algn="ctr"/>
            <a:endParaRPr lang="hu-HU" sz="2400" b="1"/>
          </a:p>
          <a:p>
            <a:pPr marL="514350" indent="-514350" algn="ctr"/>
            <a:endParaRPr lang="hu-HU" sz="2000" b="1"/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51558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51559" name="Téglalap 9"/>
          <p:cNvSpPr>
            <a:spLocks noChangeArrowheads="1"/>
          </p:cNvSpPr>
          <p:nvPr/>
        </p:nvSpPr>
        <p:spPr bwMode="auto">
          <a:xfrm>
            <a:off x="611188" y="2798763"/>
            <a:ext cx="774065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None/>
              <a:tabLst>
                <a:tab pos="273050" algn="l"/>
              </a:tabLst>
            </a:pPr>
            <a:r>
              <a:rPr lang="hu-HU" b="1" u="sng"/>
              <a:t>2. példa</a:t>
            </a:r>
            <a:r>
              <a:rPr lang="hu-HU" b="1"/>
              <a:t>: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3m x 6 m es helyiség 3m belmagasság a felső füst/gáz réteg 1,5 m vastag és 500 C-os átlaghőmérsékletű.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A sugárkezelő vízköd sugárral, a mennyezet irányában rövid impulzusokkal működteti a sugarat, amíg a belső átlaghőmérsékelt 200 C-ra nem csökken. Ugyanannyi víz felhasználásával.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A keletkező gőznek a 40%-a  képződik a forró füst/gáz rétegben (hatásosan hűti azt) a maradék 60 % a forró felületeken (mennyezet) képződik!</a:t>
            </a:r>
          </a:p>
          <a:p>
            <a:pPr marL="355600" indent="-355600">
              <a:lnSpc>
                <a:spcPct val="80000"/>
              </a:lnSpc>
              <a:spcBef>
                <a:spcPct val="50000"/>
              </a:spcBef>
              <a:buFont typeface="Arial" charset="0"/>
              <a:buChar char="•"/>
              <a:tabLst>
                <a:tab pos="273050" algn="l"/>
              </a:tabLst>
            </a:pPr>
            <a:r>
              <a:rPr lang="hu-HU" b="1"/>
              <a:t>Eredmény a felső füst/gáz réteg láthatóan csökken!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8786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Impulzus oltás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18789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8791" name="Téglalap 7"/>
          <p:cNvSpPr>
            <a:spLocks noChangeArrowheads="1"/>
          </p:cNvSpPr>
          <p:nvPr/>
        </p:nvSpPr>
        <p:spPr bwMode="auto">
          <a:xfrm>
            <a:off x="206375" y="1943100"/>
            <a:ext cx="58959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hu-HU"/>
              <a:t>12,5 literes víztartályból, 300 bar nyomású levegő tárolására alkalmas palackból és nyomáscsökkentőből áll.</a:t>
            </a:r>
            <a:br>
              <a:rPr lang="hu-HU"/>
            </a:br>
            <a:r>
              <a:rPr lang="hu-HU"/>
              <a:t>A levegőpalack a víztartály 6 bar nyomás alá helyezését és az Impulzus puska 25 bar nyomású levegővel való ellátását szolgálja. A levegőpalack az oltást végző személy légzőkészülékének levegőjét is biztosíthatja.</a:t>
            </a:r>
            <a:endParaRPr lang="hu-HU" b="1"/>
          </a:p>
        </p:txBody>
      </p:sp>
      <p:pic>
        <p:nvPicPr>
          <p:cNvPr id="118792" name="Kép 6" descr="IFEX 30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3150" y="1179513"/>
            <a:ext cx="299085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4" descr="impulzus_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375" y="3684588"/>
            <a:ext cx="87487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4818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31800" y="1719263"/>
            <a:ext cx="846137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Hol, mikor </a:t>
            </a:r>
            <a:r>
              <a:rPr lang="hu-HU" sz="2400" b="1">
                <a:solidFill>
                  <a:srgbClr val="FF0000"/>
                </a:solidFill>
              </a:rPr>
              <a:t>nem</a:t>
            </a:r>
            <a:r>
              <a:rPr lang="hu-HU" sz="2400" b="1"/>
              <a:t> használható oltóvíz?</a:t>
            </a:r>
          </a:p>
          <a:p>
            <a:pPr marL="514350" indent="-514350" algn="ctr"/>
            <a:endParaRPr lang="hu-HU" sz="2000" b="1"/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2400" b="1"/>
              <a:t>alkáli, könnyűfémek tüzeinek oltására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2400" b="1"/>
              <a:t>olyan helyen, ahol karbidot tárolnak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2400" b="1"/>
              <a:t>magas hőmérsékletű, olvadt fémek tüzeinek oltására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sz="2400" b="1"/>
              <a:t>feszültség alatt álló elektromos berendezések tüzeinek oltásához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584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Feltételesen használható az oltóvíz</a:t>
            </a:r>
          </a:p>
          <a:p>
            <a:pPr marL="514350" indent="-514350" algn="ctr"/>
            <a:endParaRPr lang="hu-HU" sz="2000" b="1"/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Porveszélyes helyeken kizárólag </a:t>
            </a:r>
            <a:r>
              <a:rPr lang="hu-HU"/>
              <a:t>a porlasztott sugár használata lehetséges.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Éghető folyadékok </a:t>
            </a:r>
            <a:r>
              <a:rPr lang="hu-HU"/>
              <a:t>tüzeinél </a:t>
            </a:r>
            <a:r>
              <a:rPr lang="hu-HU" b="1"/>
              <a:t>akkor használható </a:t>
            </a:r>
            <a:r>
              <a:rPr lang="hu-HU"/>
              <a:t>oltóvíz ha</a:t>
            </a:r>
            <a:r>
              <a:rPr lang="es-ES"/>
              <a:t> </a:t>
            </a:r>
            <a:r>
              <a:rPr lang="hu-HU"/>
              <a:t>képződhet</a:t>
            </a:r>
            <a:r>
              <a:rPr lang="es-ES"/>
              <a:t> </a:t>
            </a:r>
            <a:r>
              <a:rPr lang="hu-HU"/>
              <a:t>a vízzel oltás során </a:t>
            </a:r>
            <a:r>
              <a:rPr lang="es-ES" b="1"/>
              <a:t>olajemulzió</a:t>
            </a:r>
            <a:r>
              <a:rPr lang="hu-HU"/>
              <a:t> vagy</a:t>
            </a:r>
            <a:r>
              <a:rPr lang="es-ES"/>
              <a:t> </a:t>
            </a:r>
            <a:r>
              <a:rPr lang="es-ES" b="1"/>
              <a:t>ha nehezebb a</a:t>
            </a:r>
            <a:r>
              <a:rPr lang="hu-HU" b="1"/>
              <a:t>z égő</a:t>
            </a:r>
            <a:r>
              <a:rPr lang="es-ES" b="1"/>
              <a:t> folyadék fajsúlya</a:t>
            </a:r>
            <a:r>
              <a:rPr lang="hu-HU" b="1"/>
              <a:t> </a:t>
            </a:r>
            <a:r>
              <a:rPr lang="hu-HU"/>
              <a:t>vagy ha </a:t>
            </a:r>
            <a:r>
              <a:rPr lang="hu-HU" b="1"/>
              <a:t>azonos a fajsúlyú a vízzel </a:t>
            </a:r>
            <a:r>
              <a:rPr lang="hu-HU"/>
              <a:t>és így keverve hígítható az éghető folyadék.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sz="2000" b="1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6866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Szilárd éghető anyagok oltása</a:t>
            </a:r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kitűnően alkalmas a parázsló anyagok oltására.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Nem ajánlatos nagy értékű műtárgyak, festmények, üveg, porcelán edényeket tartalmazó helyiségben alkalmazni (vízkár!)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7" name="Picture 5" descr="koro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6963" y="3654425"/>
            <a:ext cx="4175125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789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Éghető folyadékok oltása</a:t>
            </a:r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Víznél nehezebb fajsúlyú anyagok oltására alkalmas a takaró hatás kihasználásával.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Vízzel keveredő azonos fajsúlyú anyagoknál hígításra alkalmas.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>
                <a:solidFill>
                  <a:srgbClr val="FF0000"/>
                </a:solidFill>
              </a:rPr>
              <a:t>FIGYELEM</a:t>
            </a:r>
            <a:r>
              <a:rPr lang="hu-HU" b="1"/>
              <a:t> forró éghető folyadékok oltásánál számítani kell arra, hogy a felhasznált víz egy része hirtelen felforr (gőzzé alakul) és robbanásszerűen szétterjed az éghető folyadékokkal együtt! (pl. olajok, zsírok konyhai tüze).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3891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Éghető folyadékok oltása</a:t>
            </a:r>
          </a:p>
          <a:p>
            <a:pPr marL="514350" indent="-514350" algn="ctr"/>
            <a:endParaRPr lang="hu-HU" b="1"/>
          </a:p>
          <a:p>
            <a:pPr marL="514350" indent="-514350" algn="ctr"/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víznél könnyebb fajsúlyú, sötét ásványolaj-termékeknél sikeres lehet az oltás az olajemulzió képződésével.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Elfolyt éghető folyadékoknál a vízzel a kritikus helyről való lemosás, leterelés jó módszer (kötött sugárral!).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Tartálytüzeknél számoljunk a kivetődéssel és kiforrással!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endParaRPr lang="hu-HU" b="1"/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1266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víz kémiai és fizikai tulajdonságai</a:t>
            </a:r>
            <a:endParaRPr lang="hu-HU" sz="2000" b="1"/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7288" y="3024188"/>
            <a:ext cx="2700337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églalap 7"/>
          <p:cNvSpPr>
            <a:spLocks noChangeArrowheads="1"/>
          </p:cNvSpPr>
          <p:nvPr/>
        </p:nvSpPr>
        <p:spPr bwMode="auto">
          <a:xfrm>
            <a:off x="476250" y="2214563"/>
            <a:ext cx="7516813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Hidrogén és oxigén vegyület (H</a:t>
            </a:r>
            <a:r>
              <a:rPr lang="hu-HU" b="1" baseline="-25000"/>
              <a:t>2</a:t>
            </a:r>
            <a:r>
              <a:rPr lang="hu-HU" b="1"/>
              <a:t>O)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Kémiailag tiszta állapotban színtelen, szagtalan, íztelen folyadék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A természetben található víz sókat porokat tartalmaz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Az elektromosságot jól vezeti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Oltóhatását tekintve hűtő és fojtó hatása elsődleges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Fajhője: </a:t>
            </a:r>
            <a:r>
              <a:rPr lang="hu-HU"/>
              <a:t>4,18 kJ/kgK </a:t>
            </a:r>
            <a:r>
              <a:rPr lang="hu-HU" b="1"/>
              <a:t>nagy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Felületi feszültsége</a:t>
            </a:r>
            <a:r>
              <a:rPr lang="hu-HU"/>
              <a:t>: 73 x 10</a:t>
            </a:r>
            <a:r>
              <a:rPr lang="hu-HU" baseline="30000"/>
              <a:t>-3</a:t>
            </a:r>
            <a:r>
              <a:rPr lang="hu-HU"/>
              <a:t>   </a:t>
            </a:r>
            <a:r>
              <a:rPr lang="hu-HU" b="1"/>
              <a:t>N/m nagy  (fontos tűzoltásnál)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Párolgáshője: </a:t>
            </a:r>
            <a:r>
              <a:rPr lang="hu-HU"/>
              <a:t>2684 kJ/l, vagy 539 kcal/l </a:t>
            </a:r>
            <a:r>
              <a:rPr lang="hu-HU" b="1"/>
              <a:t>jelentős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 (1 liter vízből 100 C-on 1700 liter vízgőz keletkezik)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 b="1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lang="hu-HU" b="1"/>
              <a:t>Összenyomhatatlan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/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4096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Légnemű (gázok) anyagok oltása</a:t>
            </a:r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Kisnyomású gáz kiáramlásakor használható.</a:t>
            </a:r>
          </a:p>
          <a:p>
            <a:pPr marL="514350" indent="-514350"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Nagynyomású kiáramló gáztüzeknél csak speciális eszközzel </a:t>
            </a:r>
            <a:br>
              <a:rPr lang="hu-HU" b="1"/>
            </a:br>
            <a:r>
              <a:rPr lang="hu-HU" b="1"/>
              <a:t>hasznosítható a víz!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pic>
        <p:nvPicPr>
          <p:cNvPr id="40967" name="Kép 6" descr="Turboreaktivű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3338513"/>
            <a:ext cx="441007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41986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141538" y="1493838"/>
            <a:ext cx="5445125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Egyéb alkalmazási lehetőségek</a:t>
            </a:r>
          </a:p>
          <a:p>
            <a:pPr marL="514350" indent="-514350" algn="ctr"/>
            <a:endParaRPr lang="hu-HU" sz="2000" b="1"/>
          </a:p>
          <a:p>
            <a:pPr marL="514350" indent="-514350" algn="ctr"/>
            <a:endParaRPr lang="hu-HU" sz="2000" b="1"/>
          </a:p>
          <a:p>
            <a:pPr marL="514350" indent="-514350">
              <a:spcBef>
                <a:spcPct val="500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savak, lúgok hígítása</a:t>
            </a:r>
          </a:p>
          <a:p>
            <a:pPr marL="514350" indent="-514350">
              <a:spcBef>
                <a:spcPct val="500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porok lekötése</a:t>
            </a:r>
          </a:p>
          <a:p>
            <a:pPr marL="514350" indent="-514350">
              <a:spcBef>
                <a:spcPct val="500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vasszerkezetek hűtése</a:t>
            </a:r>
          </a:p>
          <a:p>
            <a:pPr marL="514350" indent="-514350">
              <a:spcBef>
                <a:spcPct val="500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megolvadt fémek megszilárdítása</a:t>
            </a:r>
          </a:p>
          <a:p>
            <a:pPr marL="514350" indent="-514350">
              <a:spcBef>
                <a:spcPct val="500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szén, liszt, gumitüzek oltása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4301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871663" y="1493838"/>
            <a:ext cx="57150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/>
              <a:t>A víz alkalmazásának előnyei</a:t>
            </a:r>
            <a:endParaRPr lang="hu-HU" sz="2400"/>
          </a:p>
          <a:p>
            <a:pPr algn="ctr"/>
            <a:endParaRPr lang="hu-HU" sz="2000" b="1"/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a vízsugár mechanikai energiája nagy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viszonylag olcsó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nem összenyomható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semleges kémhatású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nem mérgező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szállítható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nagy hőelvonó képességű</a:t>
            </a:r>
          </a:p>
          <a:p>
            <a:pPr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gyakorlatilag mindenütt fellelhető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9271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44034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46125" y="1493838"/>
            <a:ext cx="8101013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b="1"/>
              <a:t>A víz alkalmazásának hátrányai</a:t>
            </a:r>
            <a:endParaRPr lang="hu-HU" sz="2400"/>
          </a:p>
          <a:p>
            <a:pPr algn="ctr"/>
            <a:endParaRPr lang="hu-HU" sz="2000" b="1"/>
          </a:p>
          <a:p>
            <a:pPr algn="just"/>
            <a:endParaRPr lang="hu-HU" sz="2000" b="1"/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hu-HU" b="1"/>
              <a:t> 	fagypont alatt használata veszélyeket hordoz magában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endParaRPr lang="hu-HU" b="1"/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hu-HU" b="1"/>
              <a:t> 	az éghető folyadékok tüzeinek oltására általában nem alkalmas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endParaRPr lang="hu-HU" b="1"/>
          </a:p>
          <a:p>
            <a:pPr algn="just"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másodlagos károk nagyok lehetnek </a:t>
            </a:r>
          </a:p>
          <a:p>
            <a:pPr algn="just">
              <a:spcBef>
                <a:spcPts val="600"/>
              </a:spcBef>
              <a:spcAft>
                <a:spcPct val="50000"/>
              </a:spcAft>
              <a:buFont typeface="Arial" charset="0"/>
              <a:buChar char="•"/>
            </a:pPr>
            <a:r>
              <a:rPr lang="hu-HU" b="1"/>
              <a:t> 	egyes anyagok tüzeinél nedvesítőszer használata nélkül 	eredménytelen  az igénybevétele</a:t>
            </a:r>
            <a:endParaRPr lang="hu-HU" sz="3000" b="1"/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9271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229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85763" y="1943100"/>
            <a:ext cx="639127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hu-HU" sz="2000" dirty="0"/>
          </a:p>
          <a:p>
            <a:pPr marL="514350" indent="-5143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u-HU" b="1" dirty="0"/>
              <a:t>A vízben oldott sók mennyisége a víz keménységét határozza meg</a:t>
            </a:r>
          </a:p>
          <a:p>
            <a:pPr marL="971550" lvl="1" indent="-5143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u-HU" dirty="0"/>
              <a:t>Az oldott sók okozzák </a:t>
            </a:r>
            <a:r>
              <a:rPr lang="hu-HU" b="1" dirty="0"/>
              <a:t>a víz jó elektromos vezető</a:t>
            </a:r>
            <a:r>
              <a:rPr lang="hu-HU" dirty="0"/>
              <a:t>képességét</a:t>
            </a:r>
          </a:p>
          <a:p>
            <a:pPr marL="514350" indent="-5143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u-HU" dirty="0"/>
              <a:t>Halmazállapot-változáskor térfogatváltozáson esik át </a:t>
            </a:r>
          </a:p>
          <a:p>
            <a:pPr marL="971550" lvl="1" indent="-5143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u-HU" b="1" dirty="0"/>
              <a:t>Fagyáskor térfogata megnő kb. 1,1-szeresére </a:t>
            </a:r>
            <a:r>
              <a:rPr lang="hu-HU" dirty="0"/>
              <a:t>(technikai eszközök károsodása) </a:t>
            </a:r>
          </a:p>
          <a:p>
            <a:pPr marL="971550" lvl="1" indent="-5143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u-HU" b="1" dirty="0"/>
              <a:t>Párolgáskor kb. 1700-szeresére </a:t>
            </a:r>
            <a:r>
              <a:rPr lang="hu-HU" dirty="0"/>
              <a:t>(oltástaktikailag fontos)</a:t>
            </a:r>
          </a:p>
          <a:p>
            <a:pPr marL="514350" indent="-51435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hu-HU" dirty="0"/>
              <a:t>Hőmérséklettől függően változik a sűrűsége (4 </a:t>
            </a:r>
            <a:r>
              <a:rPr lang="hu-HU" dirty="0" err="1"/>
              <a:t>°C-nál</a:t>
            </a:r>
            <a:r>
              <a:rPr lang="hu-HU" dirty="0"/>
              <a:t> a legsűrűbb a víz)</a:t>
            </a:r>
          </a:p>
          <a:p>
            <a:pPr marL="514350" indent="-514350"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hu-HU" sz="3000" b="1" dirty="0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2295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víz kémiai és fizikai tulajdonságai</a:t>
            </a:r>
          </a:p>
          <a:p>
            <a:pPr marL="514350" indent="-514350" algn="ctr"/>
            <a:endParaRPr lang="hu-HU" sz="2000" b="1"/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1975" y="2124075"/>
            <a:ext cx="2052638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536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fajhő és párolgáshő jelentősége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5367" name="Text Box 4"/>
          <p:cNvSpPr txBox="1">
            <a:spLocks noChangeArrowheads="1"/>
          </p:cNvSpPr>
          <p:nvPr/>
        </p:nvSpPr>
        <p:spPr bwMode="auto">
          <a:xfrm>
            <a:off x="385763" y="2079625"/>
            <a:ext cx="84613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/>
              <a:t>Fajhő: az a hőmennyiség, mely egy anyag tömegegységének egy adott hőmérsékletről egy Celsius-fokkal való felmelegítéséhez  szükséges.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/>
              <a:t>A víz fajhője az összes anyag közül az egyik legnagyobb.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magas fajhő következménye a jó hő elvonó (hűtőhatás) tulajdonság.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párolgása (forrása) közben hőt von el a környezetétől, (hűtőhatás)!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</p:txBody>
      </p:sp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6225" y="4643438"/>
            <a:ext cx="36988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02402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2404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2405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2406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fajhő és párolgáshő jelentősége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02407" name="Text Box 4"/>
          <p:cNvSpPr txBox="1">
            <a:spLocks noChangeArrowheads="1"/>
          </p:cNvSpPr>
          <p:nvPr/>
        </p:nvSpPr>
        <p:spPr bwMode="auto">
          <a:xfrm>
            <a:off x="385763" y="2393950"/>
            <a:ext cx="8461375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/>
              <a:t>Fajhő: az a hőmennyiség, mely egy anyag tömegegységének egy adott hőmérsékletről egy Celsius-fokkal való felmelegítéséhez  szükséges.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/>
              <a:t>A víz fajhője az összes anyag közül az egyik legnagyobb.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magas fajhő következménye a jó hőtároló képesség, azaz sok hőt képes elvonni a víz. (jelentős hűtőhatás)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/>
              <a:t>A víz forralásakor a fázisváltozáshoz (vízből gőz) energia szükséges (párolgáshő) ez azért előnyös mert: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párolgása (forrása) közben hőt von el a környezetétől, a hűtőhatás itt is érvényesül.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tehát mind folyékony mind gáz fázisban hatékony oltóanyag!</a:t>
            </a:r>
            <a:endParaRPr lang="hu-HU"/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03426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3428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3429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3430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felületi feszültség jelentősége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03431" name="Text Box 4"/>
          <p:cNvSpPr txBox="1">
            <a:spLocks noChangeArrowheads="1"/>
          </p:cNvSpPr>
          <p:nvPr/>
        </p:nvSpPr>
        <p:spPr bwMode="auto">
          <a:xfrm>
            <a:off x="385763" y="2079625"/>
            <a:ext cx="84613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Felületi feszültség:  </a:t>
            </a:r>
            <a:r>
              <a:rPr lang="hu-HU"/>
              <a:t>A folyadék belsejében lévő molekuláknak a folyadékfelszínre gyakorolt hatása igyekszik a folyadékfelületet minél kisebbre csökkenteni azaz </a:t>
            </a:r>
            <a:r>
              <a:rPr lang="hu-HU" b="1"/>
              <a:t>csepp formára </a:t>
            </a:r>
            <a:r>
              <a:rPr lang="hu-HU"/>
              <a:t>törekedni!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nagy felületi feszültség rossz elterülést eredményez! (különálló cseppek, nincs összefüggő felület)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kis felületi feszültség jó elterülést eredményez! (összefüggő vízréteg alakul ki az égő felületen, hatékony oltás a takaróhatás révén)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</p:txBody>
      </p:sp>
      <p:pic>
        <p:nvPicPr>
          <p:cNvPr id="103432" name="Kép 6" descr="felületi feszültség.jpg"/>
          <p:cNvPicPr>
            <a:picLocks noChangeAspect="1"/>
          </p:cNvPicPr>
          <p:nvPr/>
        </p:nvPicPr>
        <p:blipFill>
          <a:blip r:embed="rId5"/>
          <a:srcRect t="39085"/>
          <a:stretch>
            <a:fillRect/>
          </a:stretch>
        </p:blipFill>
        <p:spPr bwMode="auto">
          <a:xfrm>
            <a:off x="476250" y="4238625"/>
            <a:ext cx="835501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0445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4452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4453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445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felületi feszültség gyakorlati jelentősége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04455" name="Text Box 4"/>
          <p:cNvSpPr txBox="1">
            <a:spLocks noChangeArrowheads="1"/>
          </p:cNvSpPr>
          <p:nvPr/>
        </p:nvSpPr>
        <p:spPr bwMode="auto">
          <a:xfrm>
            <a:off x="385763" y="2079625"/>
            <a:ext cx="8461375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A víz felületi feszültségét tudjuk csökkenteni 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</a:pPr>
            <a:r>
              <a:rPr lang="hu-HU" b="1"/>
              <a:t>			    (nedvesített víz)</a:t>
            </a:r>
          </a:p>
          <a:p>
            <a:pPr marL="971550" lvl="2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Minimális (1%-os) habbekeveréssel</a:t>
            </a:r>
          </a:p>
          <a:p>
            <a:pPr marL="971550" lvl="2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hu-HU" b="1"/>
              <a:t>Speciális sugárcső (pl. Rambojet) alkalmazásával.</a:t>
            </a:r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514350" lvl="1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971550" lvl="2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971550" lvl="2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  <a:p>
            <a:pPr marL="971550" lvl="2" indent="-514350">
              <a:lnSpc>
                <a:spcPct val="90000"/>
              </a:lnSpc>
              <a:spcBef>
                <a:spcPct val="50000"/>
              </a:spcBef>
              <a:buFont typeface="Arial" charset="0"/>
              <a:buChar char="•"/>
            </a:pPr>
            <a:endParaRPr lang="hu-HU" b="1"/>
          </a:p>
        </p:txBody>
      </p:sp>
      <p:pic>
        <p:nvPicPr>
          <p:cNvPr id="104456" name="Picture 4" descr="http://www.horpol.com/media/images/rambo_ww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2124075"/>
            <a:ext cx="2286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6" descr="http://image.slidesharecdn.com/arkansasfireboatschoolrevised5-26-10-100607084132-phpapp02/95/foam-use-class-pp-21-728.jpg?cb=1275940677"/>
          <p:cNvPicPr>
            <a:picLocks noChangeAspect="1" noChangeArrowheads="1"/>
          </p:cNvPicPr>
          <p:nvPr/>
        </p:nvPicPr>
        <p:blipFill>
          <a:blip r:embed="rId6"/>
          <a:srcRect l="4543" t="29424" r="26012" b="10867"/>
          <a:stretch>
            <a:fillRect/>
          </a:stretch>
        </p:blipFill>
        <p:spPr bwMode="auto">
          <a:xfrm>
            <a:off x="161925" y="3519488"/>
            <a:ext cx="32099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8" descr="http://image.slidesharecdn.com/arkansasfireboatschoolrevised5-26-10-100607084132-phpapp02/95/foam-use-class-pp-22-728.jpg?cb=1275940677"/>
          <p:cNvPicPr>
            <a:picLocks noChangeAspect="1" noChangeArrowheads="1"/>
          </p:cNvPicPr>
          <p:nvPr/>
        </p:nvPicPr>
        <p:blipFill>
          <a:blip r:embed="rId7"/>
          <a:srcRect l="4543" t="29424" r="26660" b="10001"/>
          <a:stretch>
            <a:fillRect/>
          </a:stretch>
        </p:blipFill>
        <p:spPr bwMode="auto">
          <a:xfrm>
            <a:off x="3671888" y="3519488"/>
            <a:ext cx="31496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Szövegdoboz 11"/>
          <p:cNvSpPr txBox="1">
            <a:spLocks noChangeArrowheads="1"/>
          </p:cNvSpPr>
          <p:nvPr/>
        </p:nvSpPr>
        <p:spPr bwMode="auto">
          <a:xfrm>
            <a:off x="385763" y="5768975"/>
            <a:ext cx="6481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Vízcsepp az égő felületen		Nedvesítés hatására 				  szétterülő vízcsepp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0" y="0"/>
          <a:ext cx="9144000" cy="1214438"/>
        </p:xfrm>
        <a:graphic>
          <a:graphicData uri="http://schemas.openxmlformats.org/presentationml/2006/ole">
            <p:oleObj spid="_x0000_s109570" name="Bitkép" r:id="rId4" imgW="7676190" imgH="1019048" progId="PBrush">
              <p:embed/>
            </p:oleObj>
          </a:graphicData>
        </a:graphic>
      </p:graphicFrame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2501900" y="1314450"/>
            <a:ext cx="42291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2400" b="1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9572" name="Text Box 6"/>
          <p:cNvSpPr txBox="1">
            <a:spLocks noChangeArrowheads="1"/>
          </p:cNvSpPr>
          <p:nvPr/>
        </p:nvSpPr>
        <p:spPr bwMode="auto">
          <a:xfrm>
            <a:off x="1016000" y="3563938"/>
            <a:ext cx="73818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  <a:buFontTx/>
              <a:buChar char="-"/>
            </a:pPr>
            <a:endParaRPr lang="hu-HU" i="1"/>
          </a:p>
          <a:p>
            <a:pPr algn="just">
              <a:spcBef>
                <a:spcPct val="50000"/>
              </a:spcBef>
            </a:pPr>
            <a:endParaRPr lang="hu-HU" i="1"/>
          </a:p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9573" name="Text Box 7"/>
          <p:cNvSpPr txBox="1">
            <a:spLocks noChangeArrowheads="1"/>
          </p:cNvSpPr>
          <p:nvPr/>
        </p:nvSpPr>
        <p:spPr bwMode="auto">
          <a:xfrm>
            <a:off x="-153988" y="4914900"/>
            <a:ext cx="91440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/>
              <a:t>	</a:t>
            </a:r>
          </a:p>
        </p:txBody>
      </p:sp>
      <p:sp>
        <p:nvSpPr>
          <p:cNvPr id="109574" name="Text Box 4"/>
          <p:cNvSpPr txBox="1">
            <a:spLocks noChangeArrowheads="1"/>
          </p:cNvSpPr>
          <p:nvPr/>
        </p:nvSpPr>
        <p:spPr bwMode="auto">
          <a:xfrm>
            <a:off x="385763" y="1493838"/>
            <a:ext cx="84613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hu-HU" sz="2400" b="1"/>
              <a:t>A felületi feszültség gyakorlati jelentősége gumitüzeknél</a:t>
            </a:r>
          </a:p>
          <a:p>
            <a:pPr marL="514350" indent="-514350" algn="ctr"/>
            <a:endParaRPr lang="hu-HU" sz="2000" b="1"/>
          </a:p>
        </p:txBody>
      </p:sp>
      <p:sp>
        <p:nvSpPr>
          <p:cNvPr id="109575" name="Szövegdoboz 9"/>
          <p:cNvSpPr txBox="1">
            <a:spLocks noChangeArrowheads="1"/>
          </p:cNvSpPr>
          <p:nvPr/>
        </p:nvSpPr>
        <p:spPr bwMode="auto">
          <a:xfrm>
            <a:off x="657225" y="2168525"/>
            <a:ext cx="79200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A gumitüzeknél a víz mint oltóanyag azért nem hatékony, mert a gumi felületen a </a:t>
            </a:r>
            <a:r>
              <a:rPr lang="hu-HU" b="1"/>
              <a:t>nagy felületi feszültségű víz nem képes összefüggő felületet alkotni</a:t>
            </a:r>
            <a:r>
              <a:rPr lang="hu-HU"/>
              <a:t>, és így érvényesíteni a takaró hatást. (visszagyullad)</a:t>
            </a:r>
          </a:p>
          <a:p>
            <a:endParaRPr lang="hu-HU"/>
          </a:p>
          <a:p>
            <a:r>
              <a:rPr lang="hu-HU" b="1"/>
              <a:t>A nedvesített víz, hab képes a takaróhatás révén kifejteni az oltóhatást</a:t>
            </a:r>
            <a:r>
              <a:rPr lang="hu-HU"/>
              <a:t>. </a:t>
            </a:r>
          </a:p>
        </p:txBody>
      </p:sp>
      <p:pic>
        <p:nvPicPr>
          <p:cNvPr id="109576" name="Picture 4" descr="http://www.oroszlanyimedia.hu/Image/ContentImage?contentID=1049&amp;imageSize=Large&amp;imageClassID=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6475" y="4014788"/>
            <a:ext cx="4418013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2607</Words>
  <Application>Microsoft Office PowerPoint</Application>
  <PresentationFormat>On-screen Show (4:3)</PresentationFormat>
  <Paragraphs>532</Paragraphs>
  <Slides>33</Slides>
  <Notes>32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33</vt:i4>
      </vt:variant>
    </vt:vector>
  </HeadingPairs>
  <TitlesOfParts>
    <vt:vector size="39" baseType="lpstr">
      <vt:lpstr>Arial</vt:lpstr>
      <vt:lpstr>Monotype Corsiva</vt:lpstr>
      <vt:lpstr>Wingdings</vt:lpstr>
      <vt:lpstr>Alapértelmezett terv</vt:lpstr>
      <vt:lpstr>Bitkép</vt:lpstr>
      <vt:lpstr>Photo Editor fénykép</vt:lpstr>
      <vt:lpstr>Oltóanyag ismeret vízzeloltás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FL</dc:creator>
  <cp:lastModifiedBy>kornel.vinko</cp:lastModifiedBy>
  <cp:revision>455</cp:revision>
  <dcterms:created xsi:type="dcterms:W3CDTF">2011-01-22T11:23:43Z</dcterms:created>
  <dcterms:modified xsi:type="dcterms:W3CDTF">2016-08-23T09:08:10Z</dcterms:modified>
</cp:coreProperties>
</file>